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7432000" cy="18288000"/>
  <p:notesSz cx="6858000" cy="9144000"/>
  <p:defaultTextStyle>
    <a:defPPr>
      <a:defRPr lang="en-US"/>
    </a:defPPr>
    <a:lvl1pPr marL="0" algn="l" defTabSz="1325126" rtl="0" eaLnBrk="1" latinLnBrk="0" hangingPunct="1">
      <a:defRPr sz="5226" kern="1200">
        <a:solidFill>
          <a:schemeClr val="tx1"/>
        </a:solidFill>
        <a:latin typeface="+mn-lt"/>
        <a:ea typeface="+mn-ea"/>
        <a:cs typeface="+mn-cs"/>
      </a:defRPr>
    </a:lvl1pPr>
    <a:lvl2pPr marL="1325126" algn="l" defTabSz="1325126" rtl="0" eaLnBrk="1" latinLnBrk="0" hangingPunct="1">
      <a:defRPr sz="5226" kern="1200">
        <a:solidFill>
          <a:schemeClr val="tx1"/>
        </a:solidFill>
        <a:latin typeface="+mn-lt"/>
        <a:ea typeface="+mn-ea"/>
        <a:cs typeface="+mn-cs"/>
      </a:defRPr>
    </a:lvl2pPr>
    <a:lvl3pPr marL="2650252" algn="l" defTabSz="1325126" rtl="0" eaLnBrk="1" latinLnBrk="0" hangingPunct="1">
      <a:defRPr sz="5226" kern="1200">
        <a:solidFill>
          <a:schemeClr val="tx1"/>
        </a:solidFill>
        <a:latin typeface="+mn-lt"/>
        <a:ea typeface="+mn-ea"/>
        <a:cs typeface="+mn-cs"/>
      </a:defRPr>
    </a:lvl3pPr>
    <a:lvl4pPr marL="3975378" algn="l" defTabSz="1325126" rtl="0" eaLnBrk="1" latinLnBrk="0" hangingPunct="1">
      <a:defRPr sz="5226" kern="1200">
        <a:solidFill>
          <a:schemeClr val="tx1"/>
        </a:solidFill>
        <a:latin typeface="+mn-lt"/>
        <a:ea typeface="+mn-ea"/>
        <a:cs typeface="+mn-cs"/>
      </a:defRPr>
    </a:lvl4pPr>
    <a:lvl5pPr marL="5300505" algn="l" defTabSz="1325126" rtl="0" eaLnBrk="1" latinLnBrk="0" hangingPunct="1">
      <a:defRPr sz="5226" kern="1200">
        <a:solidFill>
          <a:schemeClr val="tx1"/>
        </a:solidFill>
        <a:latin typeface="+mn-lt"/>
        <a:ea typeface="+mn-ea"/>
        <a:cs typeface="+mn-cs"/>
      </a:defRPr>
    </a:lvl5pPr>
    <a:lvl6pPr marL="6625630" algn="l" defTabSz="1325126" rtl="0" eaLnBrk="1" latinLnBrk="0" hangingPunct="1">
      <a:defRPr sz="5226" kern="1200">
        <a:solidFill>
          <a:schemeClr val="tx1"/>
        </a:solidFill>
        <a:latin typeface="+mn-lt"/>
        <a:ea typeface="+mn-ea"/>
        <a:cs typeface="+mn-cs"/>
      </a:defRPr>
    </a:lvl6pPr>
    <a:lvl7pPr marL="7950757" algn="l" defTabSz="1325126" rtl="0" eaLnBrk="1" latinLnBrk="0" hangingPunct="1">
      <a:defRPr sz="5226" kern="1200">
        <a:solidFill>
          <a:schemeClr val="tx1"/>
        </a:solidFill>
        <a:latin typeface="+mn-lt"/>
        <a:ea typeface="+mn-ea"/>
        <a:cs typeface="+mn-cs"/>
      </a:defRPr>
    </a:lvl7pPr>
    <a:lvl8pPr marL="9275882" algn="l" defTabSz="1325126" rtl="0" eaLnBrk="1" latinLnBrk="0" hangingPunct="1">
      <a:defRPr sz="5226" kern="1200">
        <a:solidFill>
          <a:schemeClr val="tx1"/>
        </a:solidFill>
        <a:latin typeface="+mn-lt"/>
        <a:ea typeface="+mn-ea"/>
        <a:cs typeface="+mn-cs"/>
      </a:defRPr>
    </a:lvl8pPr>
    <a:lvl9pPr marL="10601009" algn="l" defTabSz="1325126" rtl="0" eaLnBrk="1" latinLnBrk="0" hangingPunct="1">
      <a:defRPr sz="522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 userDrawn="1">
          <p15:clr>
            <a:srgbClr val="A4A3A4"/>
          </p15:clr>
        </p15:guide>
        <p15:guide id="2" pos="30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dman, Amanda (NIH/NIAID) [E]" initials="RA([" lastIdx="4" clrIdx="0">
    <p:extLst/>
  </p:cmAuthor>
  <p:cmAuthor id="2" name="Stephen Galli" initials="SG" lastIdx="1" clrIdx="1">
    <p:extLst/>
  </p:cmAuthor>
  <p:cmAuthor id="3" name="Sandra" initials="U" lastIdx="0" clrIdx="2"/>
  <p:cmAuthor id="4" name="User" initials="U" lastIdx="5"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63F"/>
    <a:srgbClr val="FFF794"/>
    <a:srgbClr val="8B1336"/>
    <a:srgbClr val="8A1437"/>
    <a:srgbClr val="881639"/>
    <a:srgbClr val="8B13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0" autoAdjust="0"/>
    <p:restoredTop sz="95273" autoAdjust="0"/>
  </p:normalViewPr>
  <p:slideViewPr>
    <p:cSldViewPr snapToObjects="1">
      <p:cViewPr>
        <p:scale>
          <a:sx n="63" d="100"/>
          <a:sy n="63" d="100"/>
        </p:scale>
        <p:origin x="-896" y="-1664"/>
      </p:cViewPr>
      <p:guideLst>
        <p:guide orient="horz" pos="35"/>
        <p:guide pos="302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953FA1-9968-F149-B3D8-ED72A059E6DF}" type="datetimeFigureOut">
              <a:rPr lang="en-US" smtClean="0"/>
              <a:t>12/9/18</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0FFF33-EBD2-CF47-B461-6CEF62CC4476}" type="slidenum">
              <a:rPr lang="en-US" smtClean="0"/>
              <a:t>‹#›</a:t>
            </a:fld>
            <a:endParaRPr lang="en-US"/>
          </a:p>
        </p:txBody>
      </p:sp>
    </p:spTree>
    <p:extLst>
      <p:ext uri="{BB962C8B-B14F-4D97-AF65-F5344CB8AC3E}">
        <p14:creationId xmlns:p14="http://schemas.microsoft.com/office/powerpoint/2010/main" val="4057139287"/>
      </p:ext>
    </p:extLst>
  </p:cSld>
  <p:clrMap bg1="lt1" tx1="dk1" bg2="lt2" tx2="dk2" accent1="accent1" accent2="accent2" accent3="accent3" accent4="accent4" accent5="accent5" accent6="accent6" hlink="hlink" folHlink="folHlink"/>
  <p:notesStyle>
    <a:lvl1pPr marL="0" algn="l" defTabSz="1325126" rtl="0" eaLnBrk="1" latinLnBrk="0" hangingPunct="1">
      <a:defRPr sz="3465" kern="1200">
        <a:solidFill>
          <a:schemeClr val="tx1"/>
        </a:solidFill>
        <a:latin typeface="+mn-lt"/>
        <a:ea typeface="+mn-ea"/>
        <a:cs typeface="+mn-cs"/>
      </a:defRPr>
    </a:lvl1pPr>
    <a:lvl2pPr marL="1325126" algn="l" defTabSz="1325126" rtl="0" eaLnBrk="1" latinLnBrk="0" hangingPunct="1">
      <a:defRPr sz="3465" kern="1200">
        <a:solidFill>
          <a:schemeClr val="tx1"/>
        </a:solidFill>
        <a:latin typeface="+mn-lt"/>
        <a:ea typeface="+mn-ea"/>
        <a:cs typeface="+mn-cs"/>
      </a:defRPr>
    </a:lvl2pPr>
    <a:lvl3pPr marL="2650252" algn="l" defTabSz="1325126" rtl="0" eaLnBrk="1" latinLnBrk="0" hangingPunct="1">
      <a:defRPr sz="3465" kern="1200">
        <a:solidFill>
          <a:schemeClr val="tx1"/>
        </a:solidFill>
        <a:latin typeface="+mn-lt"/>
        <a:ea typeface="+mn-ea"/>
        <a:cs typeface="+mn-cs"/>
      </a:defRPr>
    </a:lvl3pPr>
    <a:lvl4pPr marL="3975378" algn="l" defTabSz="1325126" rtl="0" eaLnBrk="1" latinLnBrk="0" hangingPunct="1">
      <a:defRPr sz="3465" kern="1200">
        <a:solidFill>
          <a:schemeClr val="tx1"/>
        </a:solidFill>
        <a:latin typeface="+mn-lt"/>
        <a:ea typeface="+mn-ea"/>
        <a:cs typeface="+mn-cs"/>
      </a:defRPr>
    </a:lvl4pPr>
    <a:lvl5pPr marL="5300505" algn="l" defTabSz="1325126" rtl="0" eaLnBrk="1" latinLnBrk="0" hangingPunct="1">
      <a:defRPr sz="3465" kern="1200">
        <a:solidFill>
          <a:schemeClr val="tx1"/>
        </a:solidFill>
        <a:latin typeface="+mn-lt"/>
        <a:ea typeface="+mn-ea"/>
        <a:cs typeface="+mn-cs"/>
      </a:defRPr>
    </a:lvl5pPr>
    <a:lvl6pPr marL="6625630" algn="l" defTabSz="1325126" rtl="0" eaLnBrk="1" latinLnBrk="0" hangingPunct="1">
      <a:defRPr sz="3465" kern="1200">
        <a:solidFill>
          <a:schemeClr val="tx1"/>
        </a:solidFill>
        <a:latin typeface="+mn-lt"/>
        <a:ea typeface="+mn-ea"/>
        <a:cs typeface="+mn-cs"/>
      </a:defRPr>
    </a:lvl6pPr>
    <a:lvl7pPr marL="7950757" algn="l" defTabSz="1325126" rtl="0" eaLnBrk="1" latinLnBrk="0" hangingPunct="1">
      <a:defRPr sz="3465" kern="1200">
        <a:solidFill>
          <a:schemeClr val="tx1"/>
        </a:solidFill>
        <a:latin typeface="+mn-lt"/>
        <a:ea typeface="+mn-ea"/>
        <a:cs typeface="+mn-cs"/>
      </a:defRPr>
    </a:lvl7pPr>
    <a:lvl8pPr marL="9275882" algn="l" defTabSz="1325126" rtl="0" eaLnBrk="1" latinLnBrk="0" hangingPunct="1">
      <a:defRPr sz="3465" kern="1200">
        <a:solidFill>
          <a:schemeClr val="tx1"/>
        </a:solidFill>
        <a:latin typeface="+mn-lt"/>
        <a:ea typeface="+mn-ea"/>
        <a:cs typeface="+mn-cs"/>
      </a:defRPr>
    </a:lvl8pPr>
    <a:lvl9pPr marL="10601009" algn="l" defTabSz="1325126" rtl="0" eaLnBrk="1" latinLnBrk="0" hangingPunct="1">
      <a:defRPr sz="346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FFF33-EBD2-CF47-B461-6CEF62CC4476}" type="slidenum">
              <a:rPr lang="en-US" smtClean="0"/>
              <a:t>1</a:t>
            </a:fld>
            <a:endParaRPr lang="en-US"/>
          </a:p>
        </p:txBody>
      </p:sp>
    </p:spTree>
    <p:extLst>
      <p:ext uri="{BB962C8B-B14F-4D97-AF65-F5344CB8AC3E}">
        <p14:creationId xmlns:p14="http://schemas.microsoft.com/office/powerpoint/2010/main" val="12519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681138"/>
            <a:ext cx="23317200" cy="3920066"/>
          </a:xfrm>
        </p:spPr>
        <p:txBody>
          <a:bodyPr/>
          <a:lstStyle/>
          <a:p>
            <a:r>
              <a:rPr lang="en-US"/>
              <a:t>Click to edit Master title style</a:t>
            </a:r>
          </a:p>
        </p:txBody>
      </p:sp>
      <p:sp>
        <p:nvSpPr>
          <p:cNvPr id="3" name="Subtitle 2"/>
          <p:cNvSpPr>
            <a:spLocks noGrp="1"/>
          </p:cNvSpPr>
          <p:nvPr>
            <p:ph type="subTitle" idx="1"/>
          </p:nvPr>
        </p:nvSpPr>
        <p:spPr>
          <a:xfrm>
            <a:off x="4114800" y="10363200"/>
            <a:ext cx="19202400" cy="4673600"/>
          </a:xfrm>
        </p:spPr>
        <p:txBody>
          <a:bodyPr/>
          <a:lstStyle>
            <a:lvl1pPr marL="0" indent="0" algn="ctr">
              <a:buNone/>
              <a:defRPr>
                <a:solidFill>
                  <a:schemeClr val="tx1">
                    <a:tint val="75000"/>
                  </a:schemeClr>
                </a:solidFill>
              </a:defRPr>
            </a:lvl1pPr>
            <a:lvl2pPr marL="1363301" indent="0" algn="ctr">
              <a:buNone/>
              <a:defRPr>
                <a:solidFill>
                  <a:schemeClr val="tx1">
                    <a:tint val="75000"/>
                  </a:schemeClr>
                </a:solidFill>
              </a:defRPr>
            </a:lvl2pPr>
            <a:lvl3pPr marL="2726601" indent="0" algn="ctr">
              <a:buNone/>
              <a:defRPr>
                <a:solidFill>
                  <a:schemeClr val="tx1">
                    <a:tint val="75000"/>
                  </a:schemeClr>
                </a:solidFill>
              </a:defRPr>
            </a:lvl3pPr>
            <a:lvl4pPr marL="4089903" indent="0" algn="ctr">
              <a:buNone/>
              <a:defRPr>
                <a:solidFill>
                  <a:schemeClr val="tx1">
                    <a:tint val="75000"/>
                  </a:schemeClr>
                </a:solidFill>
              </a:defRPr>
            </a:lvl4pPr>
            <a:lvl5pPr marL="5453204" indent="0" algn="ctr">
              <a:buNone/>
              <a:defRPr>
                <a:solidFill>
                  <a:schemeClr val="tx1">
                    <a:tint val="75000"/>
                  </a:schemeClr>
                </a:solidFill>
              </a:defRPr>
            </a:lvl5pPr>
            <a:lvl6pPr marL="6816504" indent="0" algn="ctr">
              <a:buNone/>
              <a:defRPr>
                <a:solidFill>
                  <a:schemeClr val="tx1">
                    <a:tint val="75000"/>
                  </a:schemeClr>
                </a:solidFill>
              </a:defRPr>
            </a:lvl6pPr>
            <a:lvl7pPr marL="8179806" indent="0" algn="ctr">
              <a:buNone/>
              <a:defRPr>
                <a:solidFill>
                  <a:schemeClr val="tx1">
                    <a:tint val="75000"/>
                  </a:schemeClr>
                </a:solidFill>
              </a:defRPr>
            </a:lvl7pPr>
            <a:lvl8pPr marL="9543107" indent="0" algn="ctr">
              <a:buNone/>
              <a:defRPr>
                <a:solidFill>
                  <a:schemeClr val="tx1">
                    <a:tint val="75000"/>
                  </a:schemeClr>
                </a:solidFill>
              </a:defRPr>
            </a:lvl8pPr>
            <a:lvl9pPr marL="1090640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F3E760-9FC4-8A49-A6CF-4E1B2370CEB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84916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45196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64322" y="3513670"/>
            <a:ext cx="29627511" cy="7490036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1783" y="3513670"/>
            <a:ext cx="88425339" cy="749003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55214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150681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1751735"/>
            <a:ext cx="23317200" cy="3632200"/>
          </a:xfrm>
        </p:spPr>
        <p:txBody>
          <a:bodyPr anchor="t"/>
          <a:lstStyle>
            <a:lvl1pPr algn="l">
              <a:defRPr sz="11922" b="1" cap="all"/>
            </a:lvl1pPr>
          </a:lstStyle>
          <a:p>
            <a:r>
              <a:rPr lang="en-US"/>
              <a:t>Click to edit Master title style</a:t>
            </a:r>
          </a:p>
        </p:txBody>
      </p:sp>
      <p:sp>
        <p:nvSpPr>
          <p:cNvPr id="3" name="Text Placeholder 2"/>
          <p:cNvSpPr>
            <a:spLocks noGrp="1"/>
          </p:cNvSpPr>
          <p:nvPr>
            <p:ph type="body" idx="1"/>
          </p:nvPr>
        </p:nvSpPr>
        <p:spPr>
          <a:xfrm>
            <a:off x="2166939" y="7751237"/>
            <a:ext cx="23317200" cy="4000499"/>
          </a:xfrm>
        </p:spPr>
        <p:txBody>
          <a:bodyPr anchor="b"/>
          <a:lstStyle>
            <a:lvl1pPr marL="0" indent="0">
              <a:buNone/>
              <a:defRPr sz="6020">
                <a:solidFill>
                  <a:schemeClr val="tx1">
                    <a:tint val="75000"/>
                  </a:schemeClr>
                </a:solidFill>
              </a:defRPr>
            </a:lvl1pPr>
            <a:lvl2pPr marL="1363301" indent="0">
              <a:buNone/>
              <a:defRPr sz="5376">
                <a:solidFill>
                  <a:schemeClr val="tx1">
                    <a:tint val="75000"/>
                  </a:schemeClr>
                </a:solidFill>
              </a:defRPr>
            </a:lvl2pPr>
            <a:lvl3pPr marL="2726601" indent="0">
              <a:buNone/>
              <a:defRPr sz="4734">
                <a:solidFill>
                  <a:schemeClr val="tx1">
                    <a:tint val="75000"/>
                  </a:schemeClr>
                </a:solidFill>
              </a:defRPr>
            </a:lvl3pPr>
            <a:lvl4pPr marL="4089903" indent="0">
              <a:buNone/>
              <a:defRPr sz="4149">
                <a:solidFill>
                  <a:schemeClr val="tx1">
                    <a:tint val="75000"/>
                  </a:schemeClr>
                </a:solidFill>
              </a:defRPr>
            </a:lvl4pPr>
            <a:lvl5pPr marL="5453204" indent="0">
              <a:buNone/>
              <a:defRPr sz="4149">
                <a:solidFill>
                  <a:schemeClr val="tx1">
                    <a:tint val="75000"/>
                  </a:schemeClr>
                </a:solidFill>
              </a:defRPr>
            </a:lvl5pPr>
            <a:lvl6pPr marL="6816504" indent="0">
              <a:buNone/>
              <a:defRPr sz="4149">
                <a:solidFill>
                  <a:schemeClr val="tx1">
                    <a:tint val="75000"/>
                  </a:schemeClr>
                </a:solidFill>
              </a:defRPr>
            </a:lvl6pPr>
            <a:lvl7pPr marL="8179806" indent="0">
              <a:buNone/>
              <a:defRPr sz="4149">
                <a:solidFill>
                  <a:schemeClr val="tx1">
                    <a:tint val="75000"/>
                  </a:schemeClr>
                </a:solidFill>
              </a:defRPr>
            </a:lvl7pPr>
            <a:lvl8pPr marL="9543107" indent="0">
              <a:buNone/>
              <a:defRPr sz="4149">
                <a:solidFill>
                  <a:schemeClr val="tx1">
                    <a:tint val="75000"/>
                  </a:schemeClr>
                </a:solidFill>
              </a:defRPr>
            </a:lvl8pPr>
            <a:lvl9pPr marL="10906406" indent="0">
              <a:buNone/>
              <a:defRPr sz="414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3E760-9FC4-8A49-A6CF-4E1B2370CEB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935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81778"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65403"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3E760-9FC4-8A49-A6CF-4E1B2370CEB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293005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732369"/>
            <a:ext cx="24688800"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6" y="4093637"/>
            <a:ext cx="12120564"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4" name="Content Placeholder 3"/>
          <p:cNvSpPr>
            <a:spLocks noGrp="1"/>
          </p:cNvSpPr>
          <p:nvPr>
            <p:ph sz="half" idx="2"/>
          </p:nvPr>
        </p:nvSpPr>
        <p:spPr>
          <a:xfrm>
            <a:off x="1371606" y="5799668"/>
            <a:ext cx="12120564"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8" y="4093637"/>
            <a:ext cx="12125325"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6" name="Content Placeholder 5"/>
          <p:cNvSpPr>
            <a:spLocks noGrp="1"/>
          </p:cNvSpPr>
          <p:nvPr>
            <p:ph sz="quarter" idx="4"/>
          </p:nvPr>
        </p:nvSpPr>
        <p:spPr>
          <a:xfrm>
            <a:off x="13935078" y="5799668"/>
            <a:ext cx="12125325"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3E760-9FC4-8A49-A6CF-4E1B2370CEBA}"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7118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3E760-9FC4-8A49-A6CF-4E1B2370CEBA}"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21151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3E760-9FC4-8A49-A6CF-4E1B2370CEBA}"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164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8" y="728134"/>
            <a:ext cx="9024939" cy="3098800"/>
          </a:xfrm>
        </p:spPr>
        <p:txBody>
          <a:bodyPr anchor="b"/>
          <a:lstStyle>
            <a:lvl1pPr algn="l">
              <a:defRPr sz="6020" b="1"/>
            </a:lvl1pPr>
          </a:lstStyle>
          <a:p>
            <a:r>
              <a:rPr lang="en-US"/>
              <a:t>Click to edit Master title style</a:t>
            </a:r>
          </a:p>
        </p:txBody>
      </p:sp>
      <p:sp>
        <p:nvSpPr>
          <p:cNvPr id="3" name="Content Placeholder 2"/>
          <p:cNvSpPr>
            <a:spLocks noGrp="1"/>
          </p:cNvSpPr>
          <p:nvPr>
            <p:ph idx="1"/>
          </p:nvPr>
        </p:nvSpPr>
        <p:spPr>
          <a:xfrm>
            <a:off x="10725150" y="728140"/>
            <a:ext cx="15335250" cy="15608302"/>
          </a:xfrm>
        </p:spPr>
        <p:txBody>
          <a:bodyPr/>
          <a:lstStyle>
            <a:lvl1pPr>
              <a:defRPr sz="9585"/>
            </a:lvl1pPr>
            <a:lvl2pPr>
              <a:defRPr sz="8358"/>
            </a:lvl2pPr>
            <a:lvl3pPr>
              <a:defRPr sz="7188"/>
            </a:lvl3pPr>
            <a:lvl4pPr>
              <a:defRPr sz="6020"/>
            </a:lvl4pPr>
            <a:lvl5pPr>
              <a:defRPr sz="6020"/>
            </a:lvl5pPr>
            <a:lvl6pPr>
              <a:defRPr sz="6020"/>
            </a:lvl6pPr>
            <a:lvl7pPr>
              <a:defRPr sz="6020"/>
            </a:lvl7pPr>
            <a:lvl8pPr>
              <a:defRPr sz="6020"/>
            </a:lvl8pPr>
            <a:lvl9pPr>
              <a:defRPr sz="60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8" y="3826937"/>
            <a:ext cx="9024939" cy="12509502"/>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801073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2801603"/>
            <a:ext cx="16459200" cy="1511302"/>
          </a:xfrm>
        </p:spPr>
        <p:txBody>
          <a:bodyPr anchor="b"/>
          <a:lstStyle>
            <a:lvl1pPr algn="l">
              <a:defRPr sz="6020" b="1"/>
            </a:lvl1pPr>
          </a:lstStyle>
          <a:p>
            <a:r>
              <a:rPr lang="en-US"/>
              <a:t>Click to edit Master title style</a:t>
            </a:r>
          </a:p>
        </p:txBody>
      </p:sp>
      <p:sp>
        <p:nvSpPr>
          <p:cNvPr id="3" name="Picture Placeholder 2"/>
          <p:cNvSpPr>
            <a:spLocks noGrp="1"/>
          </p:cNvSpPr>
          <p:nvPr>
            <p:ph type="pic" idx="1"/>
          </p:nvPr>
        </p:nvSpPr>
        <p:spPr>
          <a:xfrm>
            <a:off x="5376864" y="1634068"/>
            <a:ext cx="16459200" cy="10972800"/>
          </a:xfrm>
        </p:spPr>
        <p:txBody>
          <a:bodyPr/>
          <a:lstStyle>
            <a:lvl1pPr marL="0" indent="0">
              <a:buNone/>
              <a:defRPr sz="9585"/>
            </a:lvl1pPr>
            <a:lvl2pPr marL="1363301" indent="0">
              <a:buNone/>
              <a:defRPr sz="8358"/>
            </a:lvl2pPr>
            <a:lvl3pPr marL="2726601" indent="0">
              <a:buNone/>
              <a:defRPr sz="7188"/>
            </a:lvl3pPr>
            <a:lvl4pPr marL="4089903" indent="0">
              <a:buNone/>
              <a:defRPr sz="6020"/>
            </a:lvl4pPr>
            <a:lvl5pPr marL="5453204" indent="0">
              <a:buNone/>
              <a:defRPr sz="6020"/>
            </a:lvl5pPr>
            <a:lvl6pPr marL="6816504" indent="0">
              <a:buNone/>
              <a:defRPr sz="6020"/>
            </a:lvl6pPr>
            <a:lvl7pPr marL="8179806" indent="0">
              <a:buNone/>
              <a:defRPr sz="6020"/>
            </a:lvl7pPr>
            <a:lvl8pPr marL="9543107" indent="0">
              <a:buNone/>
              <a:defRPr sz="6020"/>
            </a:lvl8pPr>
            <a:lvl9pPr marL="10906406" indent="0">
              <a:buNone/>
              <a:defRPr sz="6020"/>
            </a:lvl9pPr>
          </a:lstStyle>
          <a:p>
            <a:endParaRPr lang="en-US"/>
          </a:p>
        </p:txBody>
      </p:sp>
      <p:sp>
        <p:nvSpPr>
          <p:cNvPr id="4" name="Text Placeholder 3"/>
          <p:cNvSpPr>
            <a:spLocks noGrp="1"/>
          </p:cNvSpPr>
          <p:nvPr>
            <p:ph type="body" sz="half" idx="2"/>
          </p:nvPr>
        </p:nvSpPr>
        <p:spPr>
          <a:xfrm>
            <a:off x="5376864" y="14312903"/>
            <a:ext cx="16459200" cy="2146299"/>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899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732369"/>
            <a:ext cx="24688800" cy="3048000"/>
          </a:xfrm>
          <a:prstGeom prst="rect">
            <a:avLst/>
          </a:prstGeom>
        </p:spPr>
        <p:txBody>
          <a:bodyPr vert="horz" lIns="466532" tIns="233266" rIns="466532" bIns="233266" rtlCol="0" anchor="ctr">
            <a:normAutofit/>
          </a:bodyPr>
          <a:lstStyle/>
          <a:p>
            <a:r>
              <a:rPr lang="en-US"/>
              <a:t>Click to edit Master title style</a:t>
            </a:r>
          </a:p>
        </p:txBody>
      </p:sp>
      <p:sp>
        <p:nvSpPr>
          <p:cNvPr id="3" name="Text Placeholder 2"/>
          <p:cNvSpPr>
            <a:spLocks noGrp="1"/>
          </p:cNvSpPr>
          <p:nvPr>
            <p:ph type="body" idx="1"/>
          </p:nvPr>
        </p:nvSpPr>
        <p:spPr>
          <a:xfrm>
            <a:off x="1371600" y="4267206"/>
            <a:ext cx="24688800" cy="12069235"/>
          </a:xfrm>
          <a:prstGeom prst="rect">
            <a:avLst/>
          </a:prstGeom>
        </p:spPr>
        <p:txBody>
          <a:bodyPr vert="horz" lIns="466532" tIns="233266" rIns="466532" bIns="2332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16950272"/>
            <a:ext cx="6400800" cy="973666"/>
          </a:xfrm>
          <a:prstGeom prst="rect">
            <a:avLst/>
          </a:prstGeom>
        </p:spPr>
        <p:txBody>
          <a:bodyPr vert="horz" lIns="466532" tIns="233266" rIns="466532" bIns="233266" rtlCol="0" anchor="ctr"/>
          <a:lstStyle>
            <a:lvl1pPr algn="l">
              <a:defRPr sz="3566">
                <a:solidFill>
                  <a:schemeClr val="tx1">
                    <a:tint val="75000"/>
                  </a:schemeClr>
                </a:solidFill>
              </a:defRPr>
            </a:lvl1pPr>
          </a:lstStyle>
          <a:p>
            <a:fld id="{1EF3E760-9FC4-8A49-A6CF-4E1B2370CEBA}" type="datetimeFigureOut">
              <a:rPr lang="en-US" smtClean="0"/>
              <a:t>12/9/18</a:t>
            </a:fld>
            <a:endParaRPr lang="en-US"/>
          </a:p>
        </p:txBody>
      </p:sp>
      <p:sp>
        <p:nvSpPr>
          <p:cNvPr id="5" name="Footer Placeholder 4"/>
          <p:cNvSpPr>
            <a:spLocks noGrp="1"/>
          </p:cNvSpPr>
          <p:nvPr>
            <p:ph type="ftr" sz="quarter" idx="3"/>
          </p:nvPr>
        </p:nvSpPr>
        <p:spPr>
          <a:xfrm>
            <a:off x="9372600" y="16950272"/>
            <a:ext cx="8686800" cy="973666"/>
          </a:xfrm>
          <a:prstGeom prst="rect">
            <a:avLst/>
          </a:prstGeom>
        </p:spPr>
        <p:txBody>
          <a:bodyPr vert="horz" lIns="466532" tIns="233266" rIns="466532" bIns="233266" rtlCol="0" anchor="ctr"/>
          <a:lstStyle>
            <a:lvl1pPr algn="ctr">
              <a:defRPr sz="356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6950272"/>
            <a:ext cx="6400800" cy="973666"/>
          </a:xfrm>
          <a:prstGeom prst="rect">
            <a:avLst/>
          </a:prstGeom>
        </p:spPr>
        <p:txBody>
          <a:bodyPr vert="horz" lIns="466532" tIns="233266" rIns="466532" bIns="233266" rtlCol="0" anchor="ctr"/>
          <a:lstStyle>
            <a:lvl1pPr algn="r">
              <a:defRPr sz="3566">
                <a:solidFill>
                  <a:schemeClr val="tx1">
                    <a:tint val="75000"/>
                  </a:schemeClr>
                </a:solidFill>
              </a:defRPr>
            </a:lvl1pPr>
          </a:lstStyle>
          <a:p>
            <a:fld id="{120D04E8-DAE1-A94C-B31D-99AF037B2215}" type="slidenum">
              <a:rPr lang="en-US" smtClean="0"/>
              <a:t>‹#›</a:t>
            </a:fld>
            <a:endParaRPr lang="en-US"/>
          </a:p>
        </p:txBody>
      </p:sp>
    </p:spTree>
    <p:extLst>
      <p:ext uri="{BB962C8B-B14F-4D97-AF65-F5344CB8AC3E}">
        <p14:creationId xmlns:p14="http://schemas.microsoft.com/office/powerpoint/2010/main" val="652896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63301" rtl="0" eaLnBrk="1" latinLnBrk="0" hangingPunct="1">
        <a:spcBef>
          <a:spcPct val="0"/>
        </a:spcBef>
        <a:buNone/>
        <a:defRPr sz="13092" kern="1200">
          <a:solidFill>
            <a:schemeClr val="tx1"/>
          </a:solidFill>
          <a:latin typeface="+mj-lt"/>
          <a:ea typeface="+mj-ea"/>
          <a:cs typeface="+mj-cs"/>
        </a:defRPr>
      </a:lvl1pPr>
    </p:titleStyle>
    <p:bodyStyle>
      <a:lvl1pPr marL="1022477" indent="-1022477" algn="l" defTabSz="1363301" rtl="0" eaLnBrk="1" latinLnBrk="0" hangingPunct="1">
        <a:spcBef>
          <a:spcPct val="20000"/>
        </a:spcBef>
        <a:buFont typeface="Arial"/>
        <a:buChar char="•"/>
        <a:defRPr sz="9585" kern="1200">
          <a:solidFill>
            <a:schemeClr val="tx1"/>
          </a:solidFill>
          <a:latin typeface="+mn-lt"/>
          <a:ea typeface="+mn-ea"/>
          <a:cs typeface="+mn-cs"/>
        </a:defRPr>
      </a:lvl1pPr>
      <a:lvl2pPr marL="2215364" indent="-852063" algn="l" defTabSz="1363301" rtl="0" eaLnBrk="1" latinLnBrk="0" hangingPunct="1">
        <a:spcBef>
          <a:spcPct val="20000"/>
        </a:spcBef>
        <a:buFont typeface="Arial"/>
        <a:buChar char="–"/>
        <a:defRPr sz="8358" kern="1200">
          <a:solidFill>
            <a:schemeClr val="tx1"/>
          </a:solidFill>
          <a:latin typeface="+mn-lt"/>
          <a:ea typeface="+mn-ea"/>
          <a:cs typeface="+mn-cs"/>
        </a:defRPr>
      </a:lvl2pPr>
      <a:lvl3pPr marL="3408252" indent="-681650" algn="l" defTabSz="1363301" rtl="0" eaLnBrk="1" latinLnBrk="0" hangingPunct="1">
        <a:spcBef>
          <a:spcPct val="20000"/>
        </a:spcBef>
        <a:buFont typeface="Arial"/>
        <a:buChar char="•"/>
        <a:defRPr sz="7188" kern="1200">
          <a:solidFill>
            <a:schemeClr val="tx1"/>
          </a:solidFill>
          <a:latin typeface="+mn-lt"/>
          <a:ea typeface="+mn-ea"/>
          <a:cs typeface="+mn-cs"/>
        </a:defRPr>
      </a:lvl3pPr>
      <a:lvl4pPr marL="4771554" indent="-681650" algn="l" defTabSz="1363301" rtl="0" eaLnBrk="1" latinLnBrk="0" hangingPunct="1">
        <a:spcBef>
          <a:spcPct val="20000"/>
        </a:spcBef>
        <a:buFont typeface="Arial"/>
        <a:buChar char="–"/>
        <a:defRPr sz="6020" kern="1200">
          <a:solidFill>
            <a:schemeClr val="tx1"/>
          </a:solidFill>
          <a:latin typeface="+mn-lt"/>
          <a:ea typeface="+mn-ea"/>
          <a:cs typeface="+mn-cs"/>
        </a:defRPr>
      </a:lvl4pPr>
      <a:lvl5pPr marL="6134855" indent="-681650" algn="l" defTabSz="1363301" rtl="0" eaLnBrk="1" latinLnBrk="0" hangingPunct="1">
        <a:spcBef>
          <a:spcPct val="20000"/>
        </a:spcBef>
        <a:buFont typeface="Arial"/>
        <a:buChar char="»"/>
        <a:defRPr sz="6020" kern="1200">
          <a:solidFill>
            <a:schemeClr val="tx1"/>
          </a:solidFill>
          <a:latin typeface="+mn-lt"/>
          <a:ea typeface="+mn-ea"/>
          <a:cs typeface="+mn-cs"/>
        </a:defRPr>
      </a:lvl5pPr>
      <a:lvl6pPr marL="7498155" indent="-681650" algn="l" defTabSz="1363301" rtl="0" eaLnBrk="1" latinLnBrk="0" hangingPunct="1">
        <a:spcBef>
          <a:spcPct val="20000"/>
        </a:spcBef>
        <a:buFont typeface="Arial"/>
        <a:buChar char="•"/>
        <a:defRPr sz="6020" kern="1200">
          <a:solidFill>
            <a:schemeClr val="tx1"/>
          </a:solidFill>
          <a:latin typeface="+mn-lt"/>
          <a:ea typeface="+mn-ea"/>
          <a:cs typeface="+mn-cs"/>
        </a:defRPr>
      </a:lvl6pPr>
      <a:lvl7pPr marL="8861456" indent="-681650" algn="l" defTabSz="1363301" rtl="0" eaLnBrk="1" latinLnBrk="0" hangingPunct="1">
        <a:spcBef>
          <a:spcPct val="20000"/>
        </a:spcBef>
        <a:buFont typeface="Arial"/>
        <a:buChar char="•"/>
        <a:defRPr sz="6020" kern="1200">
          <a:solidFill>
            <a:schemeClr val="tx1"/>
          </a:solidFill>
          <a:latin typeface="+mn-lt"/>
          <a:ea typeface="+mn-ea"/>
          <a:cs typeface="+mn-cs"/>
        </a:defRPr>
      </a:lvl7pPr>
      <a:lvl8pPr marL="10224756" indent="-681650" algn="l" defTabSz="1363301" rtl="0" eaLnBrk="1" latinLnBrk="0" hangingPunct="1">
        <a:spcBef>
          <a:spcPct val="20000"/>
        </a:spcBef>
        <a:buFont typeface="Arial"/>
        <a:buChar char="•"/>
        <a:defRPr sz="6020" kern="1200">
          <a:solidFill>
            <a:schemeClr val="tx1"/>
          </a:solidFill>
          <a:latin typeface="+mn-lt"/>
          <a:ea typeface="+mn-ea"/>
          <a:cs typeface="+mn-cs"/>
        </a:defRPr>
      </a:lvl8pPr>
      <a:lvl9pPr marL="11588058" indent="-681650" algn="l" defTabSz="1363301" rtl="0" eaLnBrk="1" latinLnBrk="0" hangingPunct="1">
        <a:spcBef>
          <a:spcPct val="20000"/>
        </a:spcBef>
        <a:buFont typeface="Arial"/>
        <a:buChar char="•"/>
        <a:defRPr sz="6020" kern="1200">
          <a:solidFill>
            <a:schemeClr val="tx1"/>
          </a:solidFill>
          <a:latin typeface="+mn-lt"/>
          <a:ea typeface="+mn-ea"/>
          <a:cs typeface="+mn-cs"/>
        </a:defRPr>
      </a:lvl9pPr>
    </p:bodyStyle>
    <p:otherStyle>
      <a:defPPr>
        <a:defRPr lang="en-US"/>
      </a:defPPr>
      <a:lvl1pPr marL="0" algn="l" defTabSz="1363301" rtl="0" eaLnBrk="1" latinLnBrk="0" hangingPunct="1">
        <a:defRPr sz="5376" kern="1200">
          <a:solidFill>
            <a:schemeClr val="tx1"/>
          </a:solidFill>
          <a:latin typeface="+mn-lt"/>
          <a:ea typeface="+mn-ea"/>
          <a:cs typeface="+mn-cs"/>
        </a:defRPr>
      </a:lvl1pPr>
      <a:lvl2pPr marL="1363301" algn="l" defTabSz="1363301" rtl="0" eaLnBrk="1" latinLnBrk="0" hangingPunct="1">
        <a:defRPr sz="5376" kern="1200">
          <a:solidFill>
            <a:schemeClr val="tx1"/>
          </a:solidFill>
          <a:latin typeface="+mn-lt"/>
          <a:ea typeface="+mn-ea"/>
          <a:cs typeface="+mn-cs"/>
        </a:defRPr>
      </a:lvl2pPr>
      <a:lvl3pPr marL="2726601" algn="l" defTabSz="1363301" rtl="0" eaLnBrk="1" latinLnBrk="0" hangingPunct="1">
        <a:defRPr sz="5376" kern="1200">
          <a:solidFill>
            <a:schemeClr val="tx1"/>
          </a:solidFill>
          <a:latin typeface="+mn-lt"/>
          <a:ea typeface="+mn-ea"/>
          <a:cs typeface="+mn-cs"/>
        </a:defRPr>
      </a:lvl3pPr>
      <a:lvl4pPr marL="4089903" algn="l" defTabSz="1363301" rtl="0" eaLnBrk="1" latinLnBrk="0" hangingPunct="1">
        <a:defRPr sz="5376" kern="1200">
          <a:solidFill>
            <a:schemeClr val="tx1"/>
          </a:solidFill>
          <a:latin typeface="+mn-lt"/>
          <a:ea typeface="+mn-ea"/>
          <a:cs typeface="+mn-cs"/>
        </a:defRPr>
      </a:lvl4pPr>
      <a:lvl5pPr marL="5453204" algn="l" defTabSz="1363301" rtl="0" eaLnBrk="1" latinLnBrk="0" hangingPunct="1">
        <a:defRPr sz="5376" kern="1200">
          <a:solidFill>
            <a:schemeClr val="tx1"/>
          </a:solidFill>
          <a:latin typeface="+mn-lt"/>
          <a:ea typeface="+mn-ea"/>
          <a:cs typeface="+mn-cs"/>
        </a:defRPr>
      </a:lvl5pPr>
      <a:lvl6pPr marL="6816504" algn="l" defTabSz="1363301" rtl="0" eaLnBrk="1" latinLnBrk="0" hangingPunct="1">
        <a:defRPr sz="5376" kern="1200">
          <a:solidFill>
            <a:schemeClr val="tx1"/>
          </a:solidFill>
          <a:latin typeface="+mn-lt"/>
          <a:ea typeface="+mn-ea"/>
          <a:cs typeface="+mn-cs"/>
        </a:defRPr>
      </a:lvl6pPr>
      <a:lvl7pPr marL="8179806" algn="l" defTabSz="1363301" rtl="0" eaLnBrk="1" latinLnBrk="0" hangingPunct="1">
        <a:defRPr sz="5376" kern="1200">
          <a:solidFill>
            <a:schemeClr val="tx1"/>
          </a:solidFill>
          <a:latin typeface="+mn-lt"/>
          <a:ea typeface="+mn-ea"/>
          <a:cs typeface="+mn-cs"/>
        </a:defRPr>
      </a:lvl7pPr>
      <a:lvl8pPr marL="9543107" algn="l" defTabSz="1363301" rtl="0" eaLnBrk="1" latinLnBrk="0" hangingPunct="1">
        <a:defRPr sz="5376" kern="1200">
          <a:solidFill>
            <a:schemeClr val="tx1"/>
          </a:solidFill>
          <a:latin typeface="+mn-lt"/>
          <a:ea typeface="+mn-ea"/>
          <a:cs typeface="+mn-cs"/>
        </a:defRPr>
      </a:lvl8pPr>
      <a:lvl9pPr marL="10906406" algn="l" defTabSz="1363301" rtl="0" eaLnBrk="1" latinLnBrk="0" hangingPunct="1">
        <a:defRPr sz="53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67401" y="3232387"/>
            <a:ext cx="7816992" cy="539984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0" name="Rectangle 9"/>
          <p:cNvSpPr>
            <a:spLocks noChangeArrowheads="1"/>
          </p:cNvSpPr>
          <p:nvPr/>
        </p:nvSpPr>
        <p:spPr bwMode="auto">
          <a:xfrm>
            <a:off x="538252" y="2932466"/>
            <a:ext cx="7875289" cy="770902"/>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Introduction</a:t>
            </a:r>
          </a:p>
        </p:txBody>
      </p:sp>
      <p:sp>
        <p:nvSpPr>
          <p:cNvPr id="17" name="Rectangle 16"/>
          <p:cNvSpPr/>
          <p:nvPr/>
        </p:nvSpPr>
        <p:spPr>
          <a:xfrm>
            <a:off x="2301695" y="-2124353"/>
            <a:ext cx="15226208" cy="650917"/>
          </a:xfrm>
          <a:prstGeom prst="rect">
            <a:avLst/>
          </a:prstGeom>
        </p:spPr>
        <p:txBody>
          <a:bodyPr wrap="square" lIns="56802" tIns="28401" rIns="56802" bIns="28401">
            <a:spAutoFit/>
          </a:bodyPr>
          <a:lstStyle/>
          <a:p>
            <a:pPr algn="ctr"/>
            <a:endParaRPr lang="en-US" sz="3857" dirty="0">
              <a:solidFill>
                <a:srgbClr val="C00000"/>
              </a:solidFill>
            </a:endParaRPr>
          </a:p>
        </p:txBody>
      </p:sp>
      <p:sp>
        <p:nvSpPr>
          <p:cNvPr id="285" name="Rectangle 284"/>
          <p:cNvSpPr>
            <a:spLocks noChangeArrowheads="1"/>
          </p:cNvSpPr>
          <p:nvPr/>
        </p:nvSpPr>
        <p:spPr bwMode="auto">
          <a:xfrm>
            <a:off x="18011378" y="13887938"/>
            <a:ext cx="8984960" cy="672459"/>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Summary</a:t>
            </a:r>
          </a:p>
        </p:txBody>
      </p:sp>
      <p:sp>
        <p:nvSpPr>
          <p:cNvPr id="286" name="Rectangle 285"/>
          <p:cNvSpPr/>
          <p:nvPr/>
        </p:nvSpPr>
        <p:spPr>
          <a:xfrm>
            <a:off x="17989840" y="13925650"/>
            <a:ext cx="8984960" cy="398135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6" name="Rectangle 55"/>
          <p:cNvSpPr/>
          <p:nvPr/>
        </p:nvSpPr>
        <p:spPr>
          <a:xfrm>
            <a:off x="592563" y="3845267"/>
            <a:ext cx="7662202" cy="6808179"/>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2000" dirty="0">
                <a:latin typeface="Helvetica" pitchFamily="2" charset="0"/>
              </a:rPr>
              <a:t>OHs often suffer from </a:t>
            </a:r>
            <a:r>
              <a:rPr lang="en-US" sz="2000" b="1" dirty="0">
                <a:latin typeface="Helvetica" pitchFamily="2" charset="0"/>
              </a:rPr>
              <a:t>overcrowding and long wait times</a:t>
            </a:r>
            <a:r>
              <a:rPr lang="en-US" sz="2000" dirty="0">
                <a:latin typeface="Helvetica" pitchFamily="2" charset="0"/>
              </a:rPr>
              <a:t>, stressing both students and instructors.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If we could accurately predict the expected workload at a given OH, TAs can be better allocated.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err="1">
                <a:latin typeface="Helvetica" pitchFamily="2" charset="0"/>
              </a:rPr>
              <a:t>QueueStatus</a:t>
            </a:r>
            <a:r>
              <a:rPr lang="en-US" sz="2000" dirty="0">
                <a:latin typeface="Helvetica" pitchFamily="2" charset="0"/>
              </a:rPr>
              <a:t>, Carta, and course syllabi provide a wealth of information that can be used.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We trained a </a:t>
            </a:r>
            <a:r>
              <a:rPr lang="en-US" sz="2000" b="1" dirty="0">
                <a:latin typeface="Helvetica" pitchFamily="2" charset="0"/>
              </a:rPr>
              <a:t>neural network model that predicts student load influx</a:t>
            </a:r>
            <a:r>
              <a:rPr lang="en-US" sz="2000" dirty="0">
                <a:latin typeface="Helvetica" pitchFamily="2" charset="0"/>
              </a:rPr>
              <a:t> </a:t>
            </a:r>
            <a:r>
              <a:rPr lang="en-US" sz="2000" b="1" dirty="0">
                <a:latin typeface="Helvetica" pitchFamily="2" charset="0"/>
              </a:rPr>
              <a:t>(expected serve time * # sign-ups) </a:t>
            </a:r>
            <a:r>
              <a:rPr lang="en-US" sz="2000" dirty="0">
                <a:latin typeface="Helvetica" pitchFamily="2" charset="0"/>
              </a:rPr>
              <a:t>at OH on an hourly basis, for any course.</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With these predictions, we now </a:t>
            </a:r>
            <a:r>
              <a:rPr lang="en-US" sz="2000" b="1" dirty="0">
                <a:latin typeface="Helvetica" pitchFamily="2" charset="0"/>
              </a:rPr>
              <a:t>optimize</a:t>
            </a:r>
            <a:r>
              <a:rPr lang="en-US" sz="2000" dirty="0">
                <a:latin typeface="Helvetica" pitchFamily="2" charset="0"/>
              </a:rPr>
              <a:t> </a:t>
            </a:r>
            <a:r>
              <a:rPr lang="en-US" sz="2000" b="1" dirty="0">
                <a:latin typeface="Helvetica" pitchFamily="2" charset="0"/>
              </a:rPr>
              <a:t>TA scheduling </a:t>
            </a:r>
            <a:r>
              <a:rPr lang="en-US" sz="2000" dirty="0">
                <a:latin typeface="Helvetica" pitchFamily="2" charset="0"/>
              </a:rPr>
              <a:t>given </a:t>
            </a:r>
            <a:r>
              <a:rPr lang="en-US" sz="2000" b="1" dirty="0">
                <a:latin typeface="Helvetica" pitchFamily="2" charset="0"/>
              </a:rPr>
              <a:t>realistic</a:t>
            </a:r>
            <a:r>
              <a:rPr lang="en-US" sz="2000" dirty="0">
                <a:latin typeface="Helvetica" pitchFamily="2" charset="0"/>
              </a:rPr>
              <a:t> </a:t>
            </a:r>
            <a:r>
              <a:rPr lang="en-US" sz="2000" b="1" dirty="0">
                <a:latin typeface="Helvetica" pitchFamily="2" charset="0"/>
              </a:rPr>
              <a:t>constraints</a:t>
            </a:r>
            <a:r>
              <a:rPr lang="en-US" sz="2000" dirty="0">
                <a:latin typeface="Helvetica" pitchFamily="2" charset="0"/>
              </a:rPr>
              <a:t>. </a:t>
            </a: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sp>
        <p:nvSpPr>
          <p:cNvPr id="58" name="Rectangle 57"/>
          <p:cNvSpPr>
            <a:spLocks noChangeArrowheads="1"/>
          </p:cNvSpPr>
          <p:nvPr/>
        </p:nvSpPr>
        <p:spPr bwMode="auto">
          <a:xfrm>
            <a:off x="567399" y="8862207"/>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Class Statistics</a:t>
            </a:r>
          </a:p>
        </p:txBody>
      </p:sp>
      <p:sp>
        <p:nvSpPr>
          <p:cNvPr id="64" name="Rectangle 63"/>
          <p:cNvSpPr/>
          <p:nvPr/>
        </p:nvSpPr>
        <p:spPr>
          <a:xfrm>
            <a:off x="17983200" y="2931878"/>
            <a:ext cx="8984960" cy="11012722"/>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8" name="Rectangle 17"/>
          <p:cNvSpPr/>
          <p:nvPr/>
        </p:nvSpPr>
        <p:spPr>
          <a:xfrm>
            <a:off x="1938560" y="990600"/>
            <a:ext cx="23097393" cy="1820596"/>
          </a:xfrm>
          <a:prstGeom prst="rect">
            <a:avLst/>
          </a:prstGeom>
          <a:solidFill>
            <a:schemeClr val="bg1"/>
          </a:solidFill>
        </p:spPr>
        <p:txBody>
          <a:bodyPr wrap="square" lIns="56802" tIns="28401" rIns="56802" bIns="28401">
            <a:spAutoFit/>
          </a:bodyPr>
          <a:lstStyle/>
          <a:p>
            <a:pPr algn="ctr"/>
            <a:endParaRPr lang="en-US" sz="2858" i="1" dirty="0">
              <a:latin typeface="Garamond" panose="02020404030301010803" pitchFamily="18" charset="0"/>
              <a:ea typeface="Arial" charset="0"/>
              <a:cs typeface="Arial"/>
            </a:endParaRPr>
          </a:p>
          <a:p>
            <a:pPr algn="ctr"/>
            <a:r>
              <a:rPr lang="en-US" sz="4000" dirty="0" err="1">
                <a:latin typeface="Garamond" panose="02020404030301010803" pitchFamily="18" charset="0"/>
                <a:ea typeface="Arial" charset="0"/>
                <a:cs typeface="Arial"/>
              </a:rPr>
              <a:t>Avoy</a:t>
            </a:r>
            <a:r>
              <a:rPr lang="en-US" sz="4000" dirty="0">
                <a:latin typeface="Garamond" panose="02020404030301010803" pitchFamily="18" charset="0"/>
                <a:ea typeface="Arial" charset="0"/>
                <a:cs typeface="Arial"/>
              </a:rPr>
              <a:t> </a:t>
            </a:r>
            <a:r>
              <a:rPr lang="en-US" sz="4000" dirty="0" err="1">
                <a:latin typeface="Garamond" panose="02020404030301010803" pitchFamily="18" charset="0"/>
                <a:ea typeface="Arial" charset="0"/>
                <a:cs typeface="Arial"/>
              </a:rPr>
              <a:t>Datta</a:t>
            </a:r>
            <a:r>
              <a:rPr lang="en-US" sz="4000" dirty="0">
                <a:latin typeface="Garamond" panose="02020404030301010803" pitchFamily="18" charset="0"/>
                <a:ea typeface="Arial" charset="0"/>
                <a:cs typeface="Arial"/>
              </a:rPr>
              <a:t>, Dian Ang Yap, Zheng Yan</a:t>
            </a:r>
          </a:p>
          <a:p>
            <a:pPr algn="ctr"/>
            <a:endParaRPr lang="en-US" sz="1400" i="1" dirty="0">
              <a:latin typeface="Helvetica" pitchFamily="2" charset="0"/>
              <a:ea typeface="Arial" charset="0"/>
              <a:cs typeface="Arial"/>
            </a:endParaRPr>
          </a:p>
          <a:p>
            <a:pPr algn="ctr"/>
            <a:r>
              <a:rPr lang="en-US" sz="3200" dirty="0">
                <a:latin typeface="Helvetica" pitchFamily="2" charset="0"/>
                <a:ea typeface="Arial" charset="0"/>
                <a:cs typeface="Arial"/>
              </a:rPr>
              <a:t>Note: This project is shared between CS221 and CS229. For CS229, we focus on prediction.</a:t>
            </a:r>
            <a:endParaRPr lang="en-US" sz="3200" dirty="0">
              <a:latin typeface="Helvetica" pitchFamily="2" charset="0"/>
              <a:ea typeface="Arial" charset="0"/>
              <a:cs typeface="Arial" charset="0"/>
            </a:endParaRPr>
          </a:p>
        </p:txBody>
      </p:sp>
      <p:sp>
        <p:nvSpPr>
          <p:cNvPr id="26" name="Rectangle 25"/>
          <p:cNvSpPr/>
          <p:nvPr/>
        </p:nvSpPr>
        <p:spPr>
          <a:xfrm>
            <a:off x="1188393" y="9661046"/>
            <a:ext cx="6700698" cy="417037"/>
          </a:xfrm>
          <a:prstGeom prst="rect">
            <a:avLst/>
          </a:prstGeom>
        </p:spPr>
        <p:txBody>
          <a:bodyPr wrap="square">
            <a:spAutoFit/>
          </a:bodyPr>
          <a:lstStyle/>
          <a:p>
            <a:pPr algn="ctr">
              <a:lnSpc>
                <a:spcPct val="110000"/>
              </a:lnSpc>
            </a:pPr>
            <a:r>
              <a:rPr lang="en-US" sz="2000" b="1" dirty="0">
                <a:latin typeface="Helvetica" pitchFamily="2" charset="0"/>
                <a:cs typeface="Arial"/>
              </a:rPr>
              <a:t>Table 1: Statistics for sample of classes (4/8 shown)</a:t>
            </a:r>
          </a:p>
        </p:txBody>
      </p:sp>
      <p:sp>
        <p:nvSpPr>
          <p:cNvPr id="57" name="Rectangle 56"/>
          <p:cNvSpPr/>
          <p:nvPr/>
        </p:nvSpPr>
        <p:spPr>
          <a:xfrm>
            <a:off x="567399" y="8862207"/>
            <a:ext cx="7833192" cy="284618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5" name="Rectangle 44"/>
          <p:cNvSpPr/>
          <p:nvPr/>
        </p:nvSpPr>
        <p:spPr>
          <a:xfrm>
            <a:off x="8963152" y="19432205"/>
            <a:ext cx="8386122" cy="257885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 name="Rectangle 4"/>
          <p:cNvSpPr/>
          <p:nvPr/>
        </p:nvSpPr>
        <p:spPr>
          <a:xfrm>
            <a:off x="9276825" y="15694580"/>
            <a:ext cx="7390745" cy="650050"/>
          </a:xfrm>
          <a:prstGeom prst="rect">
            <a:avLst/>
          </a:prstGeom>
        </p:spPr>
        <p:txBody>
          <a:bodyPr wrap="square">
            <a:spAutoFit/>
          </a:bodyPr>
          <a:lstStyle/>
          <a:p>
            <a:pPr algn="just"/>
            <a:r>
              <a:rPr lang="en-GB" sz="1169" dirty="0">
                <a:latin typeface="Calibri" charset="0"/>
                <a:ea typeface="Calibri" charset="0"/>
                <a:cs typeface="Calibri" charset="0"/>
              </a:rPr>
              <a:t>. </a:t>
            </a:r>
            <a:endParaRPr lang="en-US" sz="1169" dirty="0">
              <a:latin typeface="Calibri" charset="0"/>
              <a:ea typeface="Calibri" charset="0"/>
              <a:cs typeface="Calibri" charset="0"/>
            </a:endParaRPr>
          </a:p>
          <a:p>
            <a:pPr algn="just"/>
            <a:endParaRPr lang="en-US" sz="1169" dirty="0">
              <a:latin typeface="Calibri" charset="0"/>
              <a:ea typeface="Calibri" charset="0"/>
              <a:cs typeface="Calibri" charset="0"/>
            </a:endParaRPr>
          </a:p>
          <a:p>
            <a:pPr algn="just"/>
            <a:endParaRPr lang="en-US" sz="1286" dirty="0">
              <a:latin typeface="Arial"/>
              <a:cs typeface="Arial"/>
            </a:endParaRPr>
          </a:p>
        </p:txBody>
      </p:sp>
      <p:sp>
        <p:nvSpPr>
          <p:cNvPr id="50" name="Rectangle 49"/>
          <p:cNvSpPr>
            <a:spLocks noChangeArrowheads="1"/>
          </p:cNvSpPr>
          <p:nvPr/>
        </p:nvSpPr>
        <p:spPr bwMode="auto">
          <a:xfrm>
            <a:off x="8894321" y="18765502"/>
            <a:ext cx="8451256" cy="67432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References</a:t>
            </a:r>
          </a:p>
        </p:txBody>
      </p:sp>
      <p:sp>
        <p:nvSpPr>
          <p:cNvPr id="49" name="Rectangle 48"/>
          <p:cNvSpPr/>
          <p:nvPr/>
        </p:nvSpPr>
        <p:spPr>
          <a:xfrm>
            <a:off x="8948351" y="3086772"/>
            <a:ext cx="8391462" cy="1482022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69" name="Rectangle 68"/>
          <p:cNvSpPr>
            <a:spLocks noChangeArrowheads="1"/>
          </p:cNvSpPr>
          <p:nvPr/>
        </p:nvSpPr>
        <p:spPr bwMode="auto">
          <a:xfrm>
            <a:off x="18001205" y="2948679"/>
            <a:ext cx="8984960" cy="762000"/>
          </a:xfrm>
          <a:prstGeom prst="rect">
            <a:avLst/>
          </a:prstGeom>
          <a:solidFill>
            <a:srgbClr val="8B1336"/>
          </a:solidFill>
          <a:ln>
            <a:noFill/>
          </a:ln>
          <a:extLst/>
        </p:spPr>
        <p:txBody>
          <a:bodyPr lIns="56802" tIns="28401" rIns="56802" bIns="28401" anchor="ctr" anchorCtr="0"/>
          <a:lstStyle/>
          <a:p>
            <a:pPr algn="ctr"/>
            <a:r>
              <a:rPr lang="en-US" sz="2800" b="1">
                <a:solidFill>
                  <a:schemeClr val="bg1"/>
                </a:solidFill>
                <a:latin typeface="Helvetica" pitchFamily="2" charset="0"/>
                <a:cs typeface="Arial"/>
              </a:rPr>
              <a:t>   Results</a:t>
            </a:r>
            <a:endParaRPr lang="en-US" sz="2800" b="1" dirty="0">
              <a:solidFill>
                <a:schemeClr val="bg1"/>
              </a:solidFill>
              <a:latin typeface="Helvetica" pitchFamily="2" charset="0"/>
              <a:cs typeface="Arial"/>
            </a:endParaRPr>
          </a:p>
        </p:txBody>
      </p:sp>
      <p:sp>
        <p:nvSpPr>
          <p:cNvPr id="93" name="Rectangle 92"/>
          <p:cNvSpPr/>
          <p:nvPr/>
        </p:nvSpPr>
        <p:spPr>
          <a:xfrm>
            <a:off x="17222648" y="8177231"/>
            <a:ext cx="7645607" cy="2467599"/>
          </a:xfrm>
          <a:prstGeom prst="rect">
            <a:avLst/>
          </a:prstGeom>
        </p:spPr>
        <p:txBody>
          <a:bodyPr wrap="square">
            <a:spAutoFit/>
          </a:bodyPr>
          <a:lstStyle/>
          <a:p>
            <a:pPr marL="267206" indent="-267206" algn="just">
              <a:buFont typeface="Arial" charset="0"/>
              <a:buChar char="•"/>
            </a:pPr>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p:txBody>
      </p:sp>
      <p:sp>
        <p:nvSpPr>
          <p:cNvPr id="94" name="Rectangle 93"/>
          <p:cNvSpPr/>
          <p:nvPr/>
        </p:nvSpPr>
        <p:spPr>
          <a:xfrm>
            <a:off x="17318275" y="5575202"/>
            <a:ext cx="4321571" cy="290208"/>
          </a:xfrm>
          <a:prstGeom prst="rect">
            <a:avLst/>
          </a:prstGeom>
        </p:spPr>
        <p:txBody>
          <a:bodyPr wrap="square">
            <a:spAutoFit/>
          </a:bodyPr>
          <a:lstStyle/>
          <a:p>
            <a:endParaRPr lang="en-US" sz="1286" dirty="0">
              <a:cs typeface="Arial"/>
            </a:endParaRPr>
          </a:p>
        </p:txBody>
      </p:sp>
      <p:sp>
        <p:nvSpPr>
          <p:cNvPr id="9" name="TextBox 8">
            <a:extLst>
              <a:ext uri="{FF2B5EF4-FFF2-40B4-BE49-F238E27FC236}">
                <a16:creationId xmlns:a16="http://schemas.microsoft.com/office/drawing/2014/main" id="{61E3D56D-55C8-204D-A963-214E4F213F6A}"/>
              </a:ext>
            </a:extLst>
          </p:cNvPr>
          <p:cNvSpPr txBox="1"/>
          <p:nvPr/>
        </p:nvSpPr>
        <p:spPr>
          <a:xfrm>
            <a:off x="3639928" y="516226"/>
            <a:ext cx="20039006" cy="969496"/>
          </a:xfrm>
          <a:prstGeom prst="rect">
            <a:avLst/>
          </a:prstGeom>
          <a:noFill/>
        </p:spPr>
        <p:txBody>
          <a:bodyPr wrap="square" rtlCol="0">
            <a:spAutoFit/>
          </a:bodyPr>
          <a:lstStyle/>
          <a:p>
            <a:pPr algn="ctr"/>
            <a:r>
              <a:rPr lang="en-US" sz="5700" b="1" dirty="0">
                <a:latin typeface="Garamond" panose="02020404030301010803" pitchFamily="18" charset="0"/>
              </a:rPr>
              <a:t>Deep Queue-Learning: A Quest to Optimize Office Hours</a:t>
            </a:r>
          </a:p>
        </p:txBody>
      </p:sp>
      <p:pic>
        <p:nvPicPr>
          <p:cNvPr id="11" name="Picture 10">
            <a:extLst>
              <a:ext uri="{FF2B5EF4-FFF2-40B4-BE49-F238E27FC236}">
                <a16:creationId xmlns:a16="http://schemas.microsoft.com/office/drawing/2014/main" id="{99E8BE18-2882-8C42-8BED-C406B6D5C62C}"/>
              </a:ext>
            </a:extLst>
          </p:cNvPr>
          <p:cNvPicPr>
            <a:picLocks noChangeAspect="1"/>
          </p:cNvPicPr>
          <p:nvPr/>
        </p:nvPicPr>
        <p:blipFill rotWithShape="1">
          <a:blip r:embed="rId3"/>
          <a:srcRect t="1" r="49733" b="-3357"/>
          <a:stretch/>
        </p:blipFill>
        <p:spPr>
          <a:xfrm>
            <a:off x="522635" y="18388"/>
            <a:ext cx="2831850" cy="2925191"/>
          </a:xfrm>
          <a:prstGeom prst="rect">
            <a:avLst/>
          </a:prstGeom>
        </p:spPr>
      </p:pic>
      <p:sp>
        <p:nvSpPr>
          <p:cNvPr id="40" name="Rectangle 39">
            <a:extLst>
              <a:ext uri="{FF2B5EF4-FFF2-40B4-BE49-F238E27FC236}">
                <a16:creationId xmlns:a16="http://schemas.microsoft.com/office/drawing/2014/main" id="{6B169D6B-CD17-D449-8EFC-821EA731C7A9}"/>
              </a:ext>
            </a:extLst>
          </p:cNvPr>
          <p:cNvSpPr/>
          <p:nvPr/>
        </p:nvSpPr>
        <p:spPr>
          <a:xfrm>
            <a:off x="567398" y="12620612"/>
            <a:ext cx="7833193" cy="528638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2" name="Rectangle 41">
            <a:extLst>
              <a:ext uri="{FF2B5EF4-FFF2-40B4-BE49-F238E27FC236}">
                <a16:creationId xmlns:a16="http://schemas.microsoft.com/office/drawing/2014/main" id="{02A5A936-0371-0B4C-8623-326DAB43487F}"/>
              </a:ext>
            </a:extLst>
          </p:cNvPr>
          <p:cNvSpPr/>
          <p:nvPr/>
        </p:nvSpPr>
        <p:spPr>
          <a:xfrm>
            <a:off x="9182918" y="4060613"/>
            <a:ext cx="7369808" cy="2106731"/>
          </a:xfrm>
          <a:prstGeom prst="rect">
            <a:avLst/>
          </a:prstGeom>
        </p:spPr>
        <p:txBody>
          <a:bodyPr wrap="square">
            <a:spAutoFit/>
          </a:bodyPr>
          <a:lstStyle/>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43" name="Rectangle 42">
            <a:extLst>
              <a:ext uri="{FF2B5EF4-FFF2-40B4-BE49-F238E27FC236}">
                <a16:creationId xmlns:a16="http://schemas.microsoft.com/office/drawing/2014/main" id="{5751257A-9686-8244-939D-6485369D4A66}"/>
              </a:ext>
            </a:extLst>
          </p:cNvPr>
          <p:cNvSpPr/>
          <p:nvPr/>
        </p:nvSpPr>
        <p:spPr>
          <a:xfrm>
            <a:off x="9017348" y="19073831"/>
            <a:ext cx="7369808" cy="2478179"/>
          </a:xfrm>
          <a:prstGeom prst="rect">
            <a:avLst/>
          </a:prstGeom>
        </p:spPr>
        <p:txBody>
          <a:bodyPr wrap="square">
            <a:spAutoFit/>
          </a:bodyPr>
          <a:lstStyle/>
          <a:p>
            <a:pPr algn="just"/>
            <a:endParaRPr lang="en-GB" sz="1870" dirty="0"/>
          </a:p>
          <a:p>
            <a:pPr algn="just"/>
            <a:endParaRPr lang="en-GB" sz="1870" dirty="0"/>
          </a:p>
          <a:p>
            <a:pPr algn="just"/>
            <a:r>
              <a:rPr lang="en-GB" sz="1428" dirty="0"/>
              <a:t>[1]</a:t>
            </a:r>
          </a:p>
          <a:p>
            <a:pPr algn="just"/>
            <a:r>
              <a:rPr lang="en-GB" sz="1428" dirty="0"/>
              <a:t>[2]</a:t>
            </a:r>
          </a:p>
          <a:p>
            <a:pPr algn="just"/>
            <a:r>
              <a:rPr lang="en-GB" sz="1428" dirty="0"/>
              <a:t>[3]</a:t>
            </a:r>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19" name="Rectangle 2">
            <a:extLst>
              <a:ext uri="{FF2B5EF4-FFF2-40B4-BE49-F238E27FC236}">
                <a16:creationId xmlns:a16="http://schemas.microsoft.com/office/drawing/2014/main" id="{F8BC17A6-D475-D945-A372-150AD5B87FF6}"/>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1" name="Rectangle 4">
            <a:extLst>
              <a:ext uri="{FF2B5EF4-FFF2-40B4-BE49-F238E27FC236}">
                <a16:creationId xmlns:a16="http://schemas.microsoft.com/office/drawing/2014/main" id="{9EFFF2BB-06F1-C244-A9AD-4B1BCEDECAA3}"/>
              </a:ext>
            </a:extLst>
          </p:cNvPr>
          <p:cNvSpPr>
            <a:spLocks noChangeArrowheads="1"/>
          </p:cNvSpPr>
          <p:nvPr/>
        </p:nvSpPr>
        <p:spPr bwMode="auto">
          <a:xfrm>
            <a:off x="108859" y="-2824011"/>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2" name="Rectangle 6">
            <a:extLst>
              <a:ext uri="{FF2B5EF4-FFF2-40B4-BE49-F238E27FC236}">
                <a16:creationId xmlns:a16="http://schemas.microsoft.com/office/drawing/2014/main" id="{1FBE330D-AF4A-1344-9ACC-27B48D115892}"/>
              </a:ext>
            </a:extLst>
          </p:cNvPr>
          <p:cNvSpPr>
            <a:spLocks noChangeArrowheads="1"/>
          </p:cNvSpPr>
          <p:nvPr/>
        </p:nvSpPr>
        <p:spPr bwMode="auto">
          <a:xfrm>
            <a:off x="217715" y="-2715153"/>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3" name="Rectangle 8">
            <a:extLst>
              <a:ext uri="{FF2B5EF4-FFF2-40B4-BE49-F238E27FC236}">
                <a16:creationId xmlns:a16="http://schemas.microsoft.com/office/drawing/2014/main" id="{27ACA8B1-3737-3B48-8288-FE0BF415F8F4}"/>
              </a:ext>
            </a:extLst>
          </p:cNvPr>
          <p:cNvSpPr>
            <a:spLocks noChangeArrowheads="1"/>
          </p:cNvSpPr>
          <p:nvPr/>
        </p:nvSpPr>
        <p:spPr bwMode="auto">
          <a:xfrm>
            <a:off x="326573" y="-2606297"/>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5" name="Rectangle 10">
            <a:extLst>
              <a:ext uri="{FF2B5EF4-FFF2-40B4-BE49-F238E27FC236}">
                <a16:creationId xmlns:a16="http://schemas.microsoft.com/office/drawing/2014/main" id="{B3F19222-FC85-B844-A5E4-743BF94ECCA9}"/>
              </a:ext>
            </a:extLst>
          </p:cNvPr>
          <p:cNvSpPr>
            <a:spLocks noChangeArrowheads="1"/>
          </p:cNvSpPr>
          <p:nvPr/>
        </p:nvSpPr>
        <p:spPr bwMode="auto">
          <a:xfrm>
            <a:off x="435430" y="-2497440"/>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37" name="Rectangle 12">
            <a:extLst>
              <a:ext uri="{FF2B5EF4-FFF2-40B4-BE49-F238E27FC236}">
                <a16:creationId xmlns:a16="http://schemas.microsoft.com/office/drawing/2014/main" id="{D7D8015C-AA8B-CD46-B803-2345727EBED3}"/>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48" name="Rectangle 47"/>
          <p:cNvSpPr>
            <a:spLocks noChangeArrowheads="1"/>
          </p:cNvSpPr>
          <p:nvPr/>
        </p:nvSpPr>
        <p:spPr bwMode="auto">
          <a:xfrm>
            <a:off x="8944380" y="2943814"/>
            <a:ext cx="8423857" cy="76200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Methodology</a:t>
            </a:r>
          </a:p>
        </p:txBody>
      </p:sp>
      <p:sp>
        <p:nvSpPr>
          <p:cNvPr id="38" name="Rectangle 37">
            <a:extLst>
              <a:ext uri="{FF2B5EF4-FFF2-40B4-BE49-F238E27FC236}">
                <a16:creationId xmlns:a16="http://schemas.microsoft.com/office/drawing/2014/main" id="{EE7B1EAE-E581-FB4C-9DEA-A64A58CFBDF4}"/>
              </a:ext>
            </a:extLst>
          </p:cNvPr>
          <p:cNvSpPr>
            <a:spLocks noChangeArrowheads="1"/>
          </p:cNvSpPr>
          <p:nvPr/>
        </p:nvSpPr>
        <p:spPr bwMode="auto">
          <a:xfrm>
            <a:off x="547724" y="11896955"/>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Features and Preliminary Statistics</a:t>
            </a:r>
          </a:p>
        </p:txBody>
      </p:sp>
      <p:sp>
        <p:nvSpPr>
          <p:cNvPr id="39" name="Rectangle 38">
            <a:extLst>
              <a:ext uri="{FF2B5EF4-FFF2-40B4-BE49-F238E27FC236}">
                <a16:creationId xmlns:a16="http://schemas.microsoft.com/office/drawing/2014/main" id="{6C49F12A-4F0A-8C47-B281-8462E5DBB74A}"/>
              </a:ext>
            </a:extLst>
          </p:cNvPr>
          <p:cNvSpPr/>
          <p:nvPr/>
        </p:nvSpPr>
        <p:spPr>
          <a:xfrm>
            <a:off x="653548" y="12762511"/>
            <a:ext cx="7770728" cy="3238644"/>
          </a:xfrm>
          <a:prstGeom prst="rect">
            <a:avLst/>
          </a:prstGeom>
        </p:spPr>
        <p:txBody>
          <a:bodyPr wrap="square">
            <a:spAutoFit/>
          </a:bodyPr>
          <a:lstStyle/>
          <a:p>
            <a:pPr marL="342900" indent="-342900">
              <a:lnSpc>
                <a:spcPct val="110000"/>
              </a:lnSpc>
              <a:buFont typeface="Arial" panose="020B0604020202020204" pitchFamily="34" charset="0"/>
              <a:buChar char="•"/>
            </a:pPr>
            <a:r>
              <a:rPr lang="en-US" sz="2000" dirty="0">
                <a:latin typeface="Helvetica" pitchFamily="2" charset="0"/>
                <a:cs typeface="Arial"/>
              </a:rPr>
              <a:t>Load influx is significantly and positively correlated with: </a:t>
            </a:r>
          </a:p>
          <a:p>
            <a:pPr>
              <a:lnSpc>
                <a:spcPct val="110000"/>
              </a:lnSpc>
            </a:pPr>
            <a:r>
              <a:rPr lang="en-US" sz="2000" b="1" dirty="0">
                <a:latin typeface="Helvetica" pitchFamily="2" charset="0"/>
                <a:cs typeface="Arial"/>
              </a:rPr>
              <a:t>     Week number </a:t>
            </a:r>
            <a:r>
              <a:rPr lang="en-US" sz="2000" dirty="0">
                <a:latin typeface="Helvetica" pitchFamily="2" charset="0"/>
                <a:cs typeface="Arial"/>
              </a:rPr>
              <a:t>(r = 0.07)  and </a:t>
            </a:r>
            <a:r>
              <a:rPr lang="en-US" sz="2000" b="1" dirty="0">
                <a:latin typeface="Helvetica" pitchFamily="2" charset="0"/>
                <a:cs typeface="Arial"/>
              </a:rPr>
              <a:t>Number of servers </a:t>
            </a:r>
            <a:r>
              <a:rPr lang="en-US" sz="2000" dirty="0">
                <a:latin typeface="Helvetica" pitchFamily="2" charset="0"/>
                <a:cs typeface="Arial"/>
              </a:rPr>
              <a:t>(r = 0.32)</a:t>
            </a:r>
          </a:p>
          <a:p>
            <a:pPr marL="342900" indent="-342900">
              <a:lnSpc>
                <a:spcPct val="110000"/>
              </a:lnSpc>
              <a:buFont typeface="Arial" panose="020B0604020202020204" pitchFamily="34" charset="0"/>
              <a:buChar char="•"/>
            </a:pPr>
            <a:r>
              <a:rPr lang="en-US" sz="2000" dirty="0">
                <a:latin typeface="Helvetica" pitchFamily="2" charset="0"/>
                <a:cs typeface="Arial"/>
              </a:rPr>
              <a:t>Significantly and negatively correlated with: </a:t>
            </a:r>
            <a:br>
              <a:rPr lang="en-US" sz="2000" dirty="0">
                <a:latin typeface="Helvetica" pitchFamily="2" charset="0"/>
                <a:cs typeface="Arial"/>
              </a:rPr>
            </a:br>
            <a:r>
              <a:rPr lang="en-US" sz="2000" b="1" dirty="0">
                <a:latin typeface="Helvetica" pitchFamily="2" charset="0"/>
                <a:cs typeface="Arial"/>
              </a:rPr>
              <a:t>Days left until assignment due </a:t>
            </a:r>
            <a:r>
              <a:rPr lang="en-US" sz="2000" dirty="0">
                <a:latin typeface="Helvetica" pitchFamily="2" charset="0"/>
                <a:cs typeface="Arial"/>
              </a:rPr>
              <a:t>(r= -0.08),  </a:t>
            </a:r>
            <a:r>
              <a:rPr lang="en-US" sz="2000" b="1" dirty="0">
                <a:latin typeface="Helvetica" pitchFamily="2" charset="0"/>
                <a:cs typeface="Arial"/>
              </a:rPr>
              <a:t>Hour of day </a:t>
            </a:r>
            <a:r>
              <a:rPr lang="en-US" sz="2000" dirty="0">
                <a:latin typeface="Helvetica" pitchFamily="2" charset="0"/>
                <a:cs typeface="Arial"/>
              </a:rPr>
              <a:t>(r = -0.10),  </a:t>
            </a:r>
            <a:r>
              <a:rPr lang="en-US" sz="2000" b="1" dirty="0">
                <a:latin typeface="Helvetica" pitchFamily="2" charset="0"/>
                <a:cs typeface="Arial"/>
              </a:rPr>
              <a:t>Weekday</a:t>
            </a:r>
            <a:r>
              <a:rPr lang="en-US" sz="2000" dirty="0">
                <a:latin typeface="Helvetica" pitchFamily="2" charset="0"/>
                <a:cs typeface="Arial"/>
              </a:rPr>
              <a:t> (r=-0.09), </a:t>
            </a:r>
            <a:r>
              <a:rPr lang="en-US" sz="2000" b="1" dirty="0">
                <a:latin typeface="Helvetica" pitchFamily="2" charset="0"/>
                <a:cs typeface="Arial"/>
              </a:rPr>
              <a:t>Days until next exam </a:t>
            </a:r>
            <a:r>
              <a:rPr lang="en-US" sz="2000" dirty="0">
                <a:latin typeface="Helvetica" pitchFamily="2" charset="0"/>
                <a:cs typeface="Arial"/>
              </a:rPr>
              <a:t>(r = -0.06)</a:t>
            </a:r>
          </a:p>
          <a:p>
            <a:pPr algn="ctr">
              <a:lnSpc>
                <a:spcPct val="110000"/>
              </a:lnSpc>
            </a:pPr>
            <a:endParaRPr lang="en-US" sz="1200" dirty="0">
              <a:latin typeface="Helvetica" pitchFamily="2" charset="0"/>
              <a:cs typeface="Arial"/>
            </a:endParaRPr>
          </a:p>
          <a:p>
            <a:pPr algn="ctr">
              <a:lnSpc>
                <a:spcPct val="110000"/>
              </a:lnSpc>
            </a:pPr>
            <a:endParaRPr lang="en-US" sz="1870" dirty="0">
              <a:cs typeface="Arial"/>
            </a:endParaRPr>
          </a:p>
          <a:p>
            <a:pPr marL="342900" indent="-342900" algn="ctr">
              <a:lnSpc>
                <a:spcPct val="110000"/>
              </a:lnSpc>
              <a:buFontTx/>
              <a:buChar char="-"/>
            </a:pPr>
            <a:endParaRPr lang="en-US" sz="1870" dirty="0">
              <a:cs typeface="Arial"/>
            </a:endParaRPr>
          </a:p>
          <a:p>
            <a:pPr algn="ctr">
              <a:lnSpc>
                <a:spcPct val="110000"/>
              </a:lnSpc>
            </a:pPr>
            <a:endParaRPr lang="en-US" sz="1870" dirty="0">
              <a:cs typeface="Arial"/>
            </a:endParaRPr>
          </a:p>
          <a:p>
            <a:pPr algn="ctr">
              <a:lnSpc>
                <a:spcPct val="110000"/>
              </a:lnSpc>
            </a:pPr>
            <a:endParaRPr lang="en-US" sz="1870" dirty="0">
              <a:cs typeface="Arial"/>
            </a:endParaRPr>
          </a:p>
        </p:txBody>
      </p:sp>
      <p:graphicFrame>
        <p:nvGraphicFramePr>
          <p:cNvPr id="6" name="Table 5">
            <a:extLst>
              <a:ext uri="{FF2B5EF4-FFF2-40B4-BE49-F238E27FC236}">
                <a16:creationId xmlns:a16="http://schemas.microsoft.com/office/drawing/2014/main" id="{BC8BEB52-25A2-B548-9B0F-4D2CD0C142CE}"/>
              </a:ext>
            </a:extLst>
          </p:cNvPr>
          <p:cNvGraphicFramePr>
            <a:graphicFrameLocks noGrp="1"/>
          </p:cNvGraphicFramePr>
          <p:nvPr>
            <p:extLst>
              <p:ext uri="{D42A27DB-BD31-4B8C-83A1-F6EECF244321}">
                <p14:modId xmlns:p14="http://schemas.microsoft.com/office/powerpoint/2010/main" val="907111339"/>
              </p:ext>
            </p:extLst>
          </p:nvPr>
        </p:nvGraphicFramePr>
        <p:xfrm>
          <a:off x="574615" y="10070316"/>
          <a:ext cx="7773044" cy="1588476"/>
        </p:xfrm>
        <a:graphic>
          <a:graphicData uri="http://schemas.openxmlformats.org/drawingml/2006/table">
            <a:tbl>
              <a:tblPr/>
              <a:tblGrid>
                <a:gridCol w="712139">
                  <a:extLst>
                    <a:ext uri="{9D8B030D-6E8A-4147-A177-3AD203B41FA5}">
                      <a16:colId xmlns:a16="http://schemas.microsoft.com/office/drawing/2014/main" val="2518818810"/>
                    </a:ext>
                  </a:extLst>
                </a:gridCol>
                <a:gridCol w="979756">
                  <a:extLst>
                    <a:ext uri="{9D8B030D-6E8A-4147-A177-3AD203B41FA5}">
                      <a16:colId xmlns:a16="http://schemas.microsoft.com/office/drawing/2014/main" val="3701162585"/>
                    </a:ext>
                  </a:extLst>
                </a:gridCol>
                <a:gridCol w="1426819">
                  <a:extLst>
                    <a:ext uri="{9D8B030D-6E8A-4147-A177-3AD203B41FA5}">
                      <a16:colId xmlns:a16="http://schemas.microsoft.com/office/drawing/2014/main" val="1951519735"/>
                    </a:ext>
                  </a:extLst>
                </a:gridCol>
                <a:gridCol w="915605">
                  <a:extLst>
                    <a:ext uri="{9D8B030D-6E8A-4147-A177-3AD203B41FA5}">
                      <a16:colId xmlns:a16="http://schemas.microsoft.com/office/drawing/2014/main" val="2152933948"/>
                    </a:ext>
                  </a:extLst>
                </a:gridCol>
                <a:gridCol w="1251328">
                  <a:extLst>
                    <a:ext uri="{9D8B030D-6E8A-4147-A177-3AD203B41FA5}">
                      <a16:colId xmlns:a16="http://schemas.microsoft.com/office/drawing/2014/main" val="3451126802"/>
                    </a:ext>
                  </a:extLst>
                </a:gridCol>
                <a:gridCol w="1060578">
                  <a:extLst>
                    <a:ext uri="{9D8B030D-6E8A-4147-A177-3AD203B41FA5}">
                      <a16:colId xmlns:a16="http://schemas.microsoft.com/office/drawing/2014/main" val="1529208494"/>
                    </a:ext>
                  </a:extLst>
                </a:gridCol>
                <a:gridCol w="1426819">
                  <a:extLst>
                    <a:ext uri="{9D8B030D-6E8A-4147-A177-3AD203B41FA5}">
                      <a16:colId xmlns:a16="http://schemas.microsoft.com/office/drawing/2014/main" val="2177897629"/>
                    </a:ext>
                  </a:extLst>
                </a:gridCol>
              </a:tblGrid>
              <a:tr h="441606">
                <a:tc>
                  <a:txBody>
                    <a:bodyPr/>
                    <a:lstStyle/>
                    <a:p>
                      <a:pPr algn="ctr" fontAlgn="b"/>
                      <a:r>
                        <a:rPr lang="en-US" sz="1300" b="1" i="0" u="none" strike="noStrike">
                          <a:solidFill>
                            <a:srgbClr val="000000"/>
                          </a:solidFill>
                          <a:effectLst/>
                          <a:latin typeface="Helvetica" pitchFamily="2" charset="0"/>
                        </a:rPr>
                        <a:t>Class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Quarter </a:t>
                      </a:r>
                    </a:p>
                    <a:p>
                      <a:pPr algn="ctr" fontAlgn="b"/>
                      <a:r>
                        <a:rPr lang="en-US" sz="1300" b="1" i="0" u="none" strike="noStrike" dirty="0">
                          <a:solidFill>
                            <a:srgbClr val="000000"/>
                          </a:solidFill>
                          <a:effectLst/>
                          <a:latin typeface="Helvetica" pitchFamily="2" charset="0"/>
                        </a:rPr>
                        <a:t>&amp; Year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#OH-Active </a:t>
                      </a:r>
                    </a:p>
                    <a:p>
                      <a:pPr algn="ctr" fontAlgn="b"/>
                      <a:r>
                        <a:rPr lang="en-US" sz="1300" b="1" i="0" u="none" strike="noStrike" dirty="0">
                          <a:solidFill>
                            <a:srgbClr val="000000"/>
                          </a:solidFill>
                          <a:effectLst/>
                          <a:latin typeface="Helvetica" pitchFamily="2" charset="0"/>
                        </a:rPr>
                        <a:t>TAs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 Students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OH Hours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Served</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Load Influx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565935"/>
                  </a:ext>
                </a:extLst>
              </a:tr>
              <a:tr h="273130">
                <a:tc>
                  <a:txBody>
                    <a:bodyPr/>
                    <a:lstStyle/>
                    <a:p>
                      <a:pPr algn="ctr" fontAlgn="b"/>
                      <a:r>
                        <a:rPr lang="en-US" sz="1200" b="0" i="0" u="none" strike="noStrike">
                          <a:solidFill>
                            <a:srgbClr val="000000"/>
                          </a:solidFill>
                          <a:effectLst/>
                          <a:latin typeface="Helvetica Light" panose="020B0403020202020204" pitchFamily="34" charset="0"/>
                        </a:rPr>
                        <a:t>CS107</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184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415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1722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21873.09</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595444"/>
                  </a:ext>
                </a:extLst>
              </a:tr>
              <a:tr h="306301">
                <a:tc>
                  <a:txBody>
                    <a:bodyPr/>
                    <a:lstStyle/>
                    <a:p>
                      <a:pPr algn="ctr" fontAlgn="b"/>
                      <a:r>
                        <a:rPr lang="en-US" sz="1200" b="0" i="0" u="none" strike="noStrike">
                          <a:solidFill>
                            <a:srgbClr val="000000"/>
                          </a:solidFill>
                          <a:effectLst/>
                          <a:latin typeface="Helvetica Light" panose="020B0403020202020204" pitchFamily="34" charset="0"/>
                        </a:rPr>
                        <a:t>CS161</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93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875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15380.68</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020395"/>
                  </a:ext>
                </a:extLst>
              </a:tr>
              <a:tr h="338839">
                <a:tc>
                  <a:txBody>
                    <a:bodyPr/>
                    <a:lstStyle/>
                    <a:p>
                      <a:pPr algn="ctr" fontAlgn="b"/>
                      <a:r>
                        <a:rPr lang="en-US" sz="1200" b="0" i="0" u="none" strike="noStrike">
                          <a:solidFill>
                            <a:srgbClr val="000000"/>
                          </a:solidFill>
                          <a:effectLst/>
                          <a:latin typeface="Helvetica Light" panose="020B0403020202020204" pitchFamily="34" charset="0"/>
                        </a:rPr>
                        <a:t>CS110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187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223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1749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35459.1</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243580"/>
                  </a:ext>
                </a:extLst>
              </a:tr>
              <a:tr h="228600">
                <a:tc>
                  <a:txBody>
                    <a:bodyPr/>
                    <a:lstStyle/>
                    <a:p>
                      <a:pPr algn="ctr" fontAlgn="b"/>
                      <a:r>
                        <a:rPr lang="en-US" sz="1200" b="0" i="0" u="none" strike="noStrike">
                          <a:solidFill>
                            <a:srgbClr val="000000"/>
                          </a:solidFill>
                          <a:effectLst/>
                          <a:latin typeface="Helvetica Light" panose="020B0403020202020204" pitchFamily="34" charset="0"/>
                        </a:rPr>
                        <a:t>CS229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Autumn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634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369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1390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31733.7</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9842"/>
                  </a:ext>
                </a:extLst>
              </a:tr>
            </a:tbl>
          </a:graphicData>
        </a:graphic>
      </p:graphicFrame>
      <p:sp>
        <p:nvSpPr>
          <p:cNvPr id="60" name="Rectangle 59">
            <a:extLst>
              <a:ext uri="{FF2B5EF4-FFF2-40B4-BE49-F238E27FC236}">
                <a16:creationId xmlns:a16="http://schemas.microsoft.com/office/drawing/2014/main" id="{D2D8D289-B037-714E-AD6D-07FE2F321936}"/>
              </a:ext>
            </a:extLst>
          </p:cNvPr>
          <p:cNvSpPr/>
          <p:nvPr/>
        </p:nvSpPr>
        <p:spPr>
          <a:xfrm>
            <a:off x="23964377" y="508155"/>
            <a:ext cx="2772944" cy="10545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CS 229</a:t>
            </a:r>
          </a:p>
        </p:txBody>
      </p:sp>
      <p:grpSp>
        <p:nvGrpSpPr>
          <p:cNvPr id="14" name="Group 13">
            <a:extLst>
              <a:ext uri="{FF2B5EF4-FFF2-40B4-BE49-F238E27FC236}">
                <a16:creationId xmlns:a16="http://schemas.microsoft.com/office/drawing/2014/main" id="{DBC57ACA-1F60-3B40-B5D1-375166A4D0FD}"/>
              </a:ext>
            </a:extLst>
          </p:cNvPr>
          <p:cNvGrpSpPr/>
          <p:nvPr/>
        </p:nvGrpSpPr>
        <p:grpSpPr>
          <a:xfrm>
            <a:off x="23009853" y="-2304875"/>
            <a:ext cx="8844294" cy="1817887"/>
            <a:chOff x="17624535" y="4411754"/>
            <a:chExt cx="9808253" cy="2643503"/>
          </a:xfrm>
        </p:grpSpPr>
        <p:grpSp>
          <p:nvGrpSpPr>
            <p:cNvPr id="12" name="Group 11">
              <a:extLst>
                <a:ext uri="{FF2B5EF4-FFF2-40B4-BE49-F238E27FC236}">
                  <a16:creationId xmlns:a16="http://schemas.microsoft.com/office/drawing/2014/main" id="{1F21AC5A-70DC-B64C-8C14-26B1076103FF}"/>
                </a:ext>
              </a:extLst>
            </p:cNvPr>
            <p:cNvGrpSpPr/>
            <p:nvPr/>
          </p:nvGrpSpPr>
          <p:grpSpPr>
            <a:xfrm>
              <a:off x="18094769" y="4787732"/>
              <a:ext cx="8767785" cy="2267525"/>
              <a:chOff x="18094769" y="4787732"/>
              <a:chExt cx="8767785" cy="2267525"/>
            </a:xfrm>
          </p:grpSpPr>
          <p:pic>
            <p:nvPicPr>
              <p:cNvPr id="4" name="Picture 3">
                <a:extLst>
                  <a:ext uri="{FF2B5EF4-FFF2-40B4-BE49-F238E27FC236}">
                    <a16:creationId xmlns:a16="http://schemas.microsoft.com/office/drawing/2014/main" id="{400AA407-2F4B-E548-BAEF-B635B07BE19E}"/>
                  </a:ext>
                </a:extLst>
              </p:cNvPr>
              <p:cNvPicPr>
                <a:picLocks noChangeAspect="1"/>
              </p:cNvPicPr>
              <p:nvPr/>
            </p:nvPicPr>
            <p:blipFill>
              <a:blip r:embed="rId4"/>
              <a:stretch>
                <a:fillRect/>
              </a:stretch>
            </p:blipFill>
            <p:spPr>
              <a:xfrm>
                <a:off x="23840152" y="4810032"/>
                <a:ext cx="3022402" cy="2222928"/>
              </a:xfrm>
              <a:prstGeom prst="rect">
                <a:avLst/>
              </a:prstGeom>
            </p:spPr>
          </p:pic>
          <p:pic>
            <p:nvPicPr>
              <p:cNvPr id="7" name="Picture 6">
                <a:extLst>
                  <a:ext uri="{FF2B5EF4-FFF2-40B4-BE49-F238E27FC236}">
                    <a16:creationId xmlns:a16="http://schemas.microsoft.com/office/drawing/2014/main" id="{273282C8-A615-884F-9544-42220FDFECDD}"/>
                  </a:ext>
                </a:extLst>
              </p:cNvPr>
              <p:cNvPicPr>
                <a:picLocks noChangeAspect="1"/>
              </p:cNvPicPr>
              <p:nvPr/>
            </p:nvPicPr>
            <p:blipFill>
              <a:blip r:embed="rId5"/>
              <a:stretch>
                <a:fillRect/>
              </a:stretch>
            </p:blipFill>
            <p:spPr>
              <a:xfrm>
                <a:off x="20981335" y="4875708"/>
                <a:ext cx="2855281" cy="2130516"/>
              </a:xfrm>
              <a:prstGeom prst="rect">
                <a:avLst/>
              </a:prstGeom>
            </p:spPr>
          </p:pic>
          <p:pic>
            <p:nvPicPr>
              <p:cNvPr id="8" name="Picture 7">
                <a:extLst>
                  <a:ext uri="{FF2B5EF4-FFF2-40B4-BE49-F238E27FC236}">
                    <a16:creationId xmlns:a16="http://schemas.microsoft.com/office/drawing/2014/main" id="{22DCC4E4-787E-6744-8F3D-BAE5FC6EB75B}"/>
                  </a:ext>
                </a:extLst>
              </p:cNvPr>
              <p:cNvPicPr>
                <a:picLocks noChangeAspect="1"/>
              </p:cNvPicPr>
              <p:nvPr/>
            </p:nvPicPr>
            <p:blipFill>
              <a:blip r:embed="rId6"/>
              <a:stretch>
                <a:fillRect/>
              </a:stretch>
            </p:blipFill>
            <p:spPr>
              <a:xfrm>
                <a:off x="18094769" y="4787732"/>
                <a:ext cx="2873841" cy="2267525"/>
              </a:xfrm>
              <a:prstGeom prst="rect">
                <a:avLst/>
              </a:prstGeom>
            </p:spPr>
          </p:pic>
        </p:grpSp>
        <p:sp>
          <p:nvSpPr>
            <p:cNvPr id="59" name="TextBox 58">
              <a:extLst>
                <a:ext uri="{FF2B5EF4-FFF2-40B4-BE49-F238E27FC236}">
                  <a16:creationId xmlns:a16="http://schemas.microsoft.com/office/drawing/2014/main" id="{81F67041-EDD6-544B-99F7-E12D90C9B454}"/>
                </a:ext>
              </a:extLst>
            </p:cNvPr>
            <p:cNvSpPr txBox="1"/>
            <p:nvPr/>
          </p:nvSpPr>
          <p:spPr>
            <a:xfrm>
              <a:off x="17624535" y="4411754"/>
              <a:ext cx="9808253" cy="626580"/>
            </a:xfrm>
            <a:prstGeom prst="rect">
              <a:avLst/>
            </a:prstGeom>
            <a:noFill/>
          </p:spPr>
          <p:txBody>
            <a:bodyPr wrap="square" rtlCol="0">
              <a:spAutoFit/>
            </a:bodyPr>
            <a:lstStyle/>
            <a:p>
              <a:r>
                <a:rPr lang="en-US" sz="2200" dirty="0">
                  <a:latin typeface="Helvetica" pitchFamily="2" charset="0"/>
                </a:rPr>
                <a:t>        Without norm          With normalization     Norm + Early stopping</a:t>
              </a:r>
            </a:p>
          </p:txBody>
        </p:sp>
      </p:grpSp>
      <p:sp>
        <p:nvSpPr>
          <p:cNvPr id="62" name="TextBox 61">
            <a:extLst>
              <a:ext uri="{FF2B5EF4-FFF2-40B4-BE49-F238E27FC236}">
                <a16:creationId xmlns:a16="http://schemas.microsoft.com/office/drawing/2014/main" id="{DE09C6A8-0A93-424A-9648-7C59BF263DA9}"/>
              </a:ext>
            </a:extLst>
          </p:cNvPr>
          <p:cNvSpPr txBox="1"/>
          <p:nvPr/>
        </p:nvSpPr>
        <p:spPr>
          <a:xfrm>
            <a:off x="8957814" y="3743720"/>
            <a:ext cx="8351460"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We defined a new loss (Shrug loss) and used smoothing on labelled data to reduce penalty on outliers.</a:t>
            </a:r>
          </a:p>
          <a:p>
            <a:pPr marL="342900" indent="-342900">
              <a:buFont typeface="Arial" panose="020B0604020202020204" pitchFamily="34" charset="0"/>
              <a:buChar char="•"/>
            </a:pPr>
            <a:endParaRPr lang="en-US" sz="2000" dirty="0">
              <a:latin typeface="Helvetica" pitchFamily="2" charset="0"/>
            </a:endParaRPr>
          </a:p>
          <a:p>
            <a:pPr marL="342900" indent="-342900">
              <a:buFont typeface="Arial" panose="020B0604020202020204" pitchFamily="34" charset="0"/>
              <a:buChar char="•"/>
            </a:pPr>
            <a:endParaRPr lang="en-US" sz="2000" dirty="0">
              <a:latin typeface="Helvetica" pitchFamily="2" charset="0"/>
            </a:endParaRPr>
          </a:p>
          <a:p>
            <a:pPr marL="342900" indent="-342900">
              <a:buFont typeface="Arial" panose="020B0604020202020204" pitchFamily="34" charset="0"/>
              <a:buChar char="•"/>
            </a:pPr>
            <a:endParaRPr lang="en-US" sz="2000" dirty="0">
              <a:latin typeface="Helvetica" pitchFamily="2" charset="0"/>
            </a:endParaRPr>
          </a:p>
          <a:p>
            <a:endParaRPr lang="en-US" sz="2000" dirty="0">
              <a:latin typeface="Helvetica" pitchFamily="2" charset="0"/>
            </a:endParaRPr>
          </a:p>
          <a:p>
            <a:endParaRPr lang="en-US" sz="2000" dirty="0">
              <a:latin typeface="Helvetica" pitchFamily="2" charset="0"/>
            </a:endParaRPr>
          </a:p>
          <a:p>
            <a:pPr marL="342900" indent="-342900">
              <a:buFont typeface="Arial" panose="020B0604020202020204" pitchFamily="34" charset="0"/>
              <a:buChar char="•"/>
            </a:pPr>
            <a:r>
              <a:rPr lang="en-US" sz="2000" dirty="0">
                <a:latin typeface="Helvetica" pitchFamily="2" charset="0"/>
              </a:rPr>
              <a:t>To reduce contributions by outliers, we also apply signal processing techniques (Hann Window smoothing).</a:t>
            </a:r>
          </a:p>
          <a:p>
            <a:pPr marL="342900" indent="-342900">
              <a:buFont typeface="Arial" panose="020B0604020202020204" pitchFamily="34" charset="0"/>
              <a:buChar char="•"/>
            </a:pPr>
            <a:endParaRPr lang="en-US" sz="2000" dirty="0">
              <a:latin typeface="Helvetica" pitchFamily="2" charset="0"/>
            </a:endParaRPr>
          </a:p>
        </p:txBody>
      </p:sp>
      <p:pic>
        <p:nvPicPr>
          <p:cNvPr id="20" name="Picture 19">
            <a:extLst>
              <a:ext uri="{FF2B5EF4-FFF2-40B4-BE49-F238E27FC236}">
                <a16:creationId xmlns:a16="http://schemas.microsoft.com/office/drawing/2014/main" id="{214134BF-6497-2A47-81B1-0E920038EF19}"/>
              </a:ext>
            </a:extLst>
          </p:cNvPr>
          <p:cNvPicPr>
            <a:picLocks noChangeAspect="1"/>
          </p:cNvPicPr>
          <p:nvPr/>
        </p:nvPicPr>
        <p:blipFill>
          <a:blip r:embed="rId7"/>
          <a:stretch>
            <a:fillRect/>
          </a:stretch>
        </p:blipFill>
        <p:spPr>
          <a:xfrm>
            <a:off x="1351347" y="14533098"/>
            <a:ext cx="6268348" cy="3219911"/>
          </a:xfrm>
          <a:prstGeom prst="rect">
            <a:avLst/>
          </a:prstGeom>
        </p:spPr>
      </p:pic>
      <p:grpSp>
        <p:nvGrpSpPr>
          <p:cNvPr id="29" name="Group 28">
            <a:extLst>
              <a:ext uri="{FF2B5EF4-FFF2-40B4-BE49-F238E27FC236}">
                <a16:creationId xmlns:a16="http://schemas.microsoft.com/office/drawing/2014/main" id="{DCE0CBFE-F4A9-A547-B5BC-6A329C24310B}"/>
              </a:ext>
            </a:extLst>
          </p:cNvPr>
          <p:cNvGrpSpPr/>
          <p:nvPr/>
        </p:nvGrpSpPr>
        <p:grpSpPr>
          <a:xfrm>
            <a:off x="27551014" y="663152"/>
            <a:ext cx="4006646" cy="2820647"/>
            <a:chOff x="18092919" y="7417251"/>
            <a:chExt cx="5313251" cy="6664631"/>
          </a:xfrm>
        </p:grpSpPr>
        <p:pic>
          <p:nvPicPr>
            <p:cNvPr id="24" name="Picture 23">
              <a:extLst>
                <a:ext uri="{FF2B5EF4-FFF2-40B4-BE49-F238E27FC236}">
                  <a16:creationId xmlns:a16="http://schemas.microsoft.com/office/drawing/2014/main" id="{03D2B28E-312F-8C4D-9D58-BA29F27963B2}"/>
                </a:ext>
              </a:extLst>
            </p:cNvPr>
            <p:cNvPicPr>
              <a:picLocks noChangeAspect="1"/>
            </p:cNvPicPr>
            <p:nvPr/>
          </p:nvPicPr>
          <p:blipFill>
            <a:blip r:embed="rId8"/>
            <a:stretch>
              <a:fillRect/>
            </a:stretch>
          </p:blipFill>
          <p:spPr>
            <a:xfrm>
              <a:off x="18192123" y="7417251"/>
              <a:ext cx="5201278" cy="3804899"/>
            </a:xfrm>
            <a:prstGeom prst="rect">
              <a:avLst/>
            </a:prstGeom>
          </p:spPr>
        </p:pic>
        <p:sp>
          <p:nvSpPr>
            <p:cNvPr id="28" name="TextBox 27">
              <a:extLst>
                <a:ext uri="{FF2B5EF4-FFF2-40B4-BE49-F238E27FC236}">
                  <a16:creationId xmlns:a16="http://schemas.microsoft.com/office/drawing/2014/main" id="{E33C9CF2-DF6F-3041-A666-1289D6A5092C}"/>
                </a:ext>
              </a:extLst>
            </p:cNvPr>
            <p:cNvSpPr txBox="1"/>
            <p:nvPr/>
          </p:nvSpPr>
          <p:spPr>
            <a:xfrm>
              <a:off x="18092919" y="11318464"/>
              <a:ext cx="5313251" cy="2763418"/>
            </a:xfrm>
            <a:prstGeom prst="rect">
              <a:avLst/>
            </a:prstGeom>
            <a:noFill/>
          </p:spPr>
          <p:txBody>
            <a:bodyPr wrap="square" rtlCol="0">
              <a:spAutoFit/>
            </a:bodyPr>
            <a:lstStyle/>
            <a:p>
              <a:r>
                <a:rPr lang="en-US" sz="1400" dirty="0"/>
                <a:t>Initial mode (Univariate LSTM) predicts load influx spikes. (Blue- actual, orange – train predictions, green– validation predictions). Y-axis is the load influx, X-axis represents OH timeslots in chronological order.</a:t>
              </a:r>
            </a:p>
          </p:txBody>
        </p:sp>
      </p:grpSp>
      <p:sp>
        <p:nvSpPr>
          <p:cNvPr id="34" name="TextBox 33">
            <a:extLst>
              <a:ext uri="{FF2B5EF4-FFF2-40B4-BE49-F238E27FC236}">
                <a16:creationId xmlns:a16="http://schemas.microsoft.com/office/drawing/2014/main" id="{3D2B250D-BAA8-4533-9B11-D382FC9B7BC6}"/>
              </a:ext>
            </a:extLst>
          </p:cNvPr>
          <p:cNvSpPr txBox="1"/>
          <p:nvPr/>
        </p:nvSpPr>
        <p:spPr>
          <a:xfrm>
            <a:off x="17935033" y="14677017"/>
            <a:ext cx="8843419"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Helvetica" panose="020B0604020202020204" pitchFamily="34" charset="0"/>
              <a:cs typeface="Helvetica" panose="020B0604020202020204" pitchFamily="34" charset="0"/>
            </a:endParaRPr>
          </a:p>
        </p:txBody>
      </p:sp>
      <p:sp>
        <p:nvSpPr>
          <p:cNvPr id="65" name="Rectangle 64">
            <a:extLst>
              <a:ext uri="{FF2B5EF4-FFF2-40B4-BE49-F238E27FC236}">
                <a16:creationId xmlns:a16="http://schemas.microsoft.com/office/drawing/2014/main" id="{5A166A62-F4D4-DD48-941E-E63907825D72}"/>
              </a:ext>
            </a:extLst>
          </p:cNvPr>
          <p:cNvSpPr/>
          <p:nvPr/>
        </p:nvSpPr>
        <p:spPr>
          <a:xfrm>
            <a:off x="18643844" y="14700385"/>
            <a:ext cx="7662202" cy="5792516"/>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1800" dirty="0">
                <a:latin typeface="Helvetica" pitchFamily="2" charset="0"/>
              </a:rPr>
              <a:t>Using data scraped off of Stanford course resources, a fully connected NN, and Gibbs sampling, we have come up with a system that schedules TA hours (within realistic constraints) that appears to correlate well with student demand. </a:t>
            </a:r>
          </a:p>
          <a:p>
            <a:pPr marL="326579" indent="-326579">
              <a:buFont typeface="Arial" panose="020B0604020202020204" pitchFamily="34" charset="0"/>
              <a:buChar char="•"/>
            </a:pPr>
            <a:r>
              <a:rPr lang="en-US" sz="1800" dirty="0">
                <a:latin typeface="Helvetica" pitchFamily="2" charset="0"/>
              </a:rPr>
              <a:t>Major challenges included computational constraints, overfitting, applying real-life TA constraints, and deciding criterion of “optimality” for assignments.</a:t>
            </a:r>
          </a:p>
          <a:p>
            <a:pPr marL="326579" indent="-326579">
              <a:buFont typeface="Arial" panose="020B0604020202020204" pitchFamily="34" charset="0"/>
              <a:buChar char="•"/>
            </a:pPr>
            <a:r>
              <a:rPr lang="en-US" sz="1800" dirty="0">
                <a:latin typeface="Helvetica" pitchFamily="2" charset="0"/>
              </a:rPr>
              <a:t>Over the next week, we will extend this to more general testing data, including courses we have not seen before (ex. CS224N). We will also identify and implement metrics to estimate the efficacy of our model compared to the status quo.</a:t>
            </a:r>
          </a:p>
          <a:p>
            <a:pPr marL="326579" indent="-326579">
              <a:buFont typeface="Arial" panose="020B0604020202020204" pitchFamily="34" charset="0"/>
              <a:buChar char="•"/>
            </a:pP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pic>
        <p:nvPicPr>
          <p:cNvPr id="31" name="Picture 30">
            <a:extLst>
              <a:ext uri="{FF2B5EF4-FFF2-40B4-BE49-F238E27FC236}">
                <a16:creationId xmlns:a16="http://schemas.microsoft.com/office/drawing/2014/main" id="{D589DC3B-47A3-C14F-9EB8-38506C87CFF4}"/>
              </a:ext>
            </a:extLst>
          </p:cNvPr>
          <p:cNvPicPr>
            <a:picLocks noChangeAspect="1"/>
          </p:cNvPicPr>
          <p:nvPr/>
        </p:nvPicPr>
        <p:blipFill>
          <a:blip r:embed="rId9"/>
          <a:stretch>
            <a:fillRect/>
          </a:stretch>
        </p:blipFill>
        <p:spPr>
          <a:xfrm>
            <a:off x="28358120" y="4292441"/>
            <a:ext cx="2941283" cy="2157657"/>
          </a:xfrm>
          <a:prstGeom prst="rect">
            <a:avLst/>
          </a:prstGeom>
        </p:spPr>
      </p:pic>
      <p:graphicFrame>
        <p:nvGraphicFramePr>
          <p:cNvPr id="68" name="Table 67">
            <a:extLst>
              <a:ext uri="{FF2B5EF4-FFF2-40B4-BE49-F238E27FC236}">
                <a16:creationId xmlns:a16="http://schemas.microsoft.com/office/drawing/2014/main" id="{EA914243-71A6-C04E-8288-4AF72AE3FA9B}"/>
              </a:ext>
            </a:extLst>
          </p:cNvPr>
          <p:cNvGraphicFramePr>
            <a:graphicFrameLocks noGrp="1"/>
          </p:cNvGraphicFramePr>
          <p:nvPr>
            <p:extLst>
              <p:ext uri="{D42A27DB-BD31-4B8C-83A1-F6EECF244321}">
                <p14:modId xmlns:p14="http://schemas.microsoft.com/office/powerpoint/2010/main" val="1870848117"/>
              </p:ext>
            </p:extLst>
          </p:nvPr>
        </p:nvGraphicFramePr>
        <p:xfrm>
          <a:off x="22749132" y="7385036"/>
          <a:ext cx="3217532" cy="1590710"/>
        </p:xfrm>
        <a:graphic>
          <a:graphicData uri="http://schemas.openxmlformats.org/drawingml/2006/table">
            <a:tbl>
              <a:tblPr firstRow="1" bandRow="1">
                <a:tableStyleId>{21E4AEA4-8DFA-4A89-87EB-49C32662AFE0}</a:tableStyleId>
              </a:tblPr>
              <a:tblGrid>
                <a:gridCol w="1608766">
                  <a:extLst>
                    <a:ext uri="{9D8B030D-6E8A-4147-A177-3AD203B41FA5}">
                      <a16:colId xmlns:a16="http://schemas.microsoft.com/office/drawing/2014/main" val="4204864164"/>
                    </a:ext>
                  </a:extLst>
                </a:gridCol>
                <a:gridCol w="1608766">
                  <a:extLst>
                    <a:ext uri="{9D8B030D-6E8A-4147-A177-3AD203B41FA5}">
                      <a16:colId xmlns:a16="http://schemas.microsoft.com/office/drawing/2014/main" val="2622670221"/>
                    </a:ext>
                  </a:extLst>
                </a:gridCol>
              </a:tblGrid>
              <a:tr h="371510">
                <a:tc>
                  <a:txBody>
                    <a:bodyPr/>
                    <a:lstStyle/>
                    <a:p>
                      <a:pPr algn="ctr"/>
                      <a:r>
                        <a:rPr lang="en-US" sz="1200" dirty="0">
                          <a:latin typeface="Helvetica" panose="020B0604020202020204" pitchFamily="34" charset="0"/>
                          <a:cs typeface="Helvetica" panose="020B0604020202020204" pitchFamily="34" charset="0"/>
                        </a:rPr>
                        <a:t>Loss Functions</a:t>
                      </a:r>
                    </a:p>
                  </a:txBody>
                  <a:tcPr/>
                </a:tc>
                <a:tc>
                  <a:txBody>
                    <a:bodyPr/>
                    <a:lstStyle/>
                    <a:p>
                      <a:pPr algn="ctr"/>
                      <a:r>
                        <a:rPr lang="en-US" sz="1200" dirty="0">
                          <a:latin typeface="Helvetica" panose="020B0604020202020204" pitchFamily="34" charset="0"/>
                          <a:cs typeface="Helvetica" panose="020B0604020202020204" pitchFamily="34" charset="0"/>
                        </a:rPr>
                        <a:t>RMSE (Load Influx)</a:t>
                      </a:r>
                    </a:p>
                  </a:txBody>
                  <a:tcPr/>
                </a:tc>
                <a:extLst>
                  <a:ext uri="{0D108BD9-81ED-4DB2-BD59-A6C34878D82A}">
                    <a16:rowId xmlns:a16="http://schemas.microsoft.com/office/drawing/2014/main" val="2982593234"/>
                  </a:ext>
                </a:extLst>
              </a:tr>
              <a:tr h="277708">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MSE</a:t>
                      </a:r>
                    </a:p>
                  </a:txBody>
                  <a:tcPr/>
                </a:tc>
                <a:tc>
                  <a:txBody>
                    <a:bodyPr/>
                    <a:lstStyle/>
                    <a:p>
                      <a:pPr algn="ctr"/>
                      <a:r>
                        <a:rPr lang="en-US" sz="1400" dirty="0">
                          <a:latin typeface="Helvetica" panose="020B0604020202020204" pitchFamily="34" charset="0"/>
                          <a:cs typeface="Helvetica" panose="020B0604020202020204" pitchFamily="34" charset="0"/>
                        </a:rPr>
                        <a:t>69.89</a:t>
                      </a:r>
                      <a:endParaRPr lang="en-US" sz="1400" dirty="0"/>
                    </a:p>
                  </a:txBody>
                  <a:tcPr/>
                </a:tc>
                <a:extLst>
                  <a:ext uri="{0D108BD9-81ED-4DB2-BD59-A6C34878D82A}">
                    <a16:rowId xmlns:a16="http://schemas.microsoft.com/office/drawing/2014/main" val="1253262552"/>
                  </a:ext>
                </a:extLst>
              </a:tr>
              <a:tr h="277708">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MAE</a:t>
                      </a:r>
                    </a:p>
                  </a:txBody>
                  <a:tcPr/>
                </a:tc>
                <a:tc>
                  <a:txBody>
                    <a:bodyPr/>
                    <a:lstStyle/>
                    <a:p>
                      <a:pPr algn="ctr"/>
                      <a:r>
                        <a:rPr lang="en-US" sz="1400" dirty="0"/>
                        <a:t>62.65</a:t>
                      </a:r>
                    </a:p>
                  </a:txBody>
                  <a:tcPr/>
                </a:tc>
                <a:extLst>
                  <a:ext uri="{0D108BD9-81ED-4DB2-BD59-A6C34878D82A}">
                    <a16:rowId xmlns:a16="http://schemas.microsoft.com/office/drawing/2014/main" val="1763844180"/>
                  </a:ext>
                </a:extLst>
              </a:tr>
              <a:tr h="277708">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Huber (</a:t>
                      </a:r>
                      <a:r>
                        <a:rPr lang="en-US" sz="1400" b="0" i="0" kern="1200" dirty="0">
                          <a:solidFill>
                            <a:schemeClr val="dk1"/>
                          </a:solidFill>
                          <a:effectLst/>
                          <a:latin typeface="+mn-lt"/>
                          <a:ea typeface="+mn-ea"/>
                          <a:cs typeface="+mn-cs"/>
                        </a:rPr>
                        <a:t>𝛿 = 1)</a:t>
                      </a:r>
                      <a:endParaRPr lang="en-US" sz="1400" b="0" dirty="0">
                        <a:latin typeface="Helvetica" panose="020B0604020202020204" pitchFamily="34" charset="0"/>
                        <a:cs typeface="Helvetica" panose="020B0604020202020204" pitchFamily="34" charset="0"/>
                      </a:endParaRPr>
                    </a:p>
                  </a:txBody>
                  <a:tcPr/>
                </a:tc>
                <a:tc>
                  <a:txBody>
                    <a:bodyPr/>
                    <a:lstStyle/>
                    <a:p>
                      <a:pPr algn="ctr"/>
                      <a:r>
                        <a:rPr lang="en-US" sz="1400" dirty="0"/>
                        <a:t>62.61</a:t>
                      </a:r>
                    </a:p>
                  </a:txBody>
                  <a:tcPr/>
                </a:tc>
                <a:extLst>
                  <a:ext uri="{0D108BD9-81ED-4DB2-BD59-A6C34878D82A}">
                    <a16:rowId xmlns:a16="http://schemas.microsoft.com/office/drawing/2014/main" val="2020394126"/>
                  </a:ext>
                </a:extLst>
              </a:tr>
              <a:tr h="277708">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b="1" dirty="0">
                          <a:latin typeface="Helvetica" panose="020B0604020202020204" pitchFamily="34" charset="0"/>
                          <a:cs typeface="Helvetica" panose="020B0604020202020204" pitchFamily="34" charset="0"/>
                        </a:rPr>
                        <a:t>Shrug (</a:t>
                      </a:r>
                      <a:r>
                        <a:rPr lang="en-US" sz="1400" b="1" i="0" kern="1200" dirty="0">
                          <a:solidFill>
                            <a:schemeClr val="dk1"/>
                          </a:solidFill>
                          <a:effectLst/>
                          <a:latin typeface="+mn-lt"/>
                          <a:ea typeface="+mn-ea"/>
                          <a:cs typeface="+mn-cs"/>
                        </a:rPr>
                        <a:t>𝛿 = 32)</a:t>
                      </a:r>
                      <a:endParaRPr lang="en-US" sz="1400" b="1" dirty="0">
                        <a:latin typeface="Helvetica" panose="020B0604020202020204" pitchFamily="34" charset="0"/>
                        <a:cs typeface="Helvetica" panose="020B0604020202020204" pitchFamily="34" charset="0"/>
                      </a:endParaRPr>
                    </a:p>
                  </a:txBody>
                  <a:tcPr/>
                </a:tc>
                <a:tc>
                  <a:txBody>
                    <a:bodyPr/>
                    <a:lstStyle/>
                    <a:p>
                      <a:pPr algn="ctr"/>
                      <a:r>
                        <a:rPr lang="en-US" sz="1400" b="1" dirty="0"/>
                        <a:t>47.03</a:t>
                      </a:r>
                    </a:p>
                  </a:txBody>
                  <a:tcPr/>
                </a:tc>
                <a:extLst>
                  <a:ext uri="{0D108BD9-81ED-4DB2-BD59-A6C34878D82A}">
                    <a16:rowId xmlns:a16="http://schemas.microsoft.com/office/drawing/2014/main" val="4102079814"/>
                  </a:ext>
                </a:extLst>
              </a:tr>
            </a:tbl>
          </a:graphicData>
        </a:graphic>
      </p:graphicFrame>
      <p:sp>
        <p:nvSpPr>
          <p:cNvPr id="71" name="Rectangle 70">
            <a:extLst>
              <a:ext uri="{FF2B5EF4-FFF2-40B4-BE49-F238E27FC236}">
                <a16:creationId xmlns:a16="http://schemas.microsoft.com/office/drawing/2014/main" id="{DBA1A1FA-8086-0046-88AE-E1E0232DB888}"/>
              </a:ext>
            </a:extLst>
          </p:cNvPr>
          <p:cNvSpPr/>
          <p:nvPr/>
        </p:nvSpPr>
        <p:spPr>
          <a:xfrm>
            <a:off x="23964377" y="1659675"/>
            <a:ext cx="2772944" cy="1054541"/>
          </a:xfrm>
          <a:prstGeom prst="rect">
            <a:avLst/>
          </a:prstGeom>
          <a:solidFill>
            <a:srgbClr val="99163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 229</a:t>
            </a:r>
          </a:p>
        </p:txBody>
      </p:sp>
      <p:sp>
        <p:nvSpPr>
          <p:cNvPr id="51" name="Rectangle 50">
            <a:extLst>
              <a:ext uri="{FF2B5EF4-FFF2-40B4-BE49-F238E27FC236}">
                <a16:creationId xmlns:a16="http://schemas.microsoft.com/office/drawing/2014/main" id="{7861A6B2-6907-C043-B1BA-7A40E0A53F8E}"/>
              </a:ext>
            </a:extLst>
          </p:cNvPr>
          <p:cNvSpPr>
            <a:spLocks noChangeArrowheads="1"/>
          </p:cNvSpPr>
          <p:nvPr/>
        </p:nvSpPr>
        <p:spPr bwMode="auto">
          <a:xfrm>
            <a:off x="8957354" y="7378860"/>
            <a:ext cx="8391461" cy="710123"/>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Experiments</a:t>
            </a:r>
          </a:p>
        </p:txBody>
      </p:sp>
      <p:sp>
        <p:nvSpPr>
          <p:cNvPr id="55" name="TextBox 54">
            <a:extLst>
              <a:ext uri="{FF2B5EF4-FFF2-40B4-BE49-F238E27FC236}">
                <a16:creationId xmlns:a16="http://schemas.microsoft.com/office/drawing/2014/main" id="{39001FD3-5B49-D946-B5FE-CC0F37D748F8}"/>
              </a:ext>
            </a:extLst>
          </p:cNvPr>
          <p:cNvSpPr txBox="1"/>
          <p:nvPr/>
        </p:nvSpPr>
        <p:spPr>
          <a:xfrm>
            <a:off x="8988559" y="8087514"/>
            <a:ext cx="82319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Multiclass classification: Used log-scale buckets from 0 – 1024 mins</a:t>
            </a:r>
          </a:p>
        </p:txBody>
      </p:sp>
      <p:grpSp>
        <p:nvGrpSpPr>
          <p:cNvPr id="80" name="Group 79">
            <a:extLst>
              <a:ext uri="{FF2B5EF4-FFF2-40B4-BE49-F238E27FC236}">
                <a16:creationId xmlns:a16="http://schemas.microsoft.com/office/drawing/2014/main" id="{ED31C951-DA32-D144-8D33-463C8701FF32}"/>
              </a:ext>
            </a:extLst>
          </p:cNvPr>
          <p:cNvGrpSpPr/>
          <p:nvPr/>
        </p:nvGrpSpPr>
        <p:grpSpPr>
          <a:xfrm>
            <a:off x="8743951" y="8487624"/>
            <a:ext cx="8565323" cy="2606811"/>
            <a:chOff x="8720701" y="8397312"/>
            <a:chExt cx="8565323" cy="2606811"/>
          </a:xfrm>
        </p:grpSpPr>
        <p:pic>
          <p:nvPicPr>
            <p:cNvPr id="32" name="Picture 31">
              <a:extLst>
                <a:ext uri="{FF2B5EF4-FFF2-40B4-BE49-F238E27FC236}">
                  <a16:creationId xmlns:a16="http://schemas.microsoft.com/office/drawing/2014/main" id="{273BFAEB-CB51-884B-8A6C-F25BC8064220}"/>
                </a:ext>
              </a:extLst>
            </p:cNvPr>
            <p:cNvPicPr>
              <a:picLocks noChangeAspect="1"/>
            </p:cNvPicPr>
            <p:nvPr/>
          </p:nvPicPr>
          <p:blipFill>
            <a:blip r:embed="rId10"/>
            <a:stretch>
              <a:fillRect/>
            </a:stretch>
          </p:blipFill>
          <p:spPr>
            <a:xfrm>
              <a:off x="8994273" y="8447357"/>
              <a:ext cx="2618811" cy="2253854"/>
            </a:xfrm>
            <a:prstGeom prst="rect">
              <a:avLst/>
            </a:prstGeom>
          </p:spPr>
        </p:pic>
        <p:sp>
          <p:nvSpPr>
            <p:cNvPr id="33" name="TextBox 32">
              <a:extLst>
                <a:ext uri="{FF2B5EF4-FFF2-40B4-BE49-F238E27FC236}">
                  <a16:creationId xmlns:a16="http://schemas.microsoft.com/office/drawing/2014/main" id="{AB3B1C21-DE89-2E4E-A75B-C29D37A4605E}"/>
                </a:ext>
              </a:extLst>
            </p:cNvPr>
            <p:cNvSpPr txBox="1"/>
            <p:nvPr/>
          </p:nvSpPr>
          <p:spPr>
            <a:xfrm>
              <a:off x="8720701" y="10696346"/>
              <a:ext cx="7518825" cy="307777"/>
            </a:xfrm>
            <a:prstGeom prst="rect">
              <a:avLst/>
            </a:prstGeom>
            <a:noFill/>
          </p:spPr>
          <p:txBody>
            <a:bodyPr wrap="square" rtlCol="0">
              <a:spAutoFit/>
            </a:bodyPr>
            <a:lstStyle/>
            <a:p>
              <a:r>
                <a:rPr lang="en-US" sz="1400" dirty="0"/>
                <a:t>           SVM accuracy: 37.3%                Random Forest accuracy: 35.9%</a:t>
              </a:r>
            </a:p>
          </p:txBody>
        </p:sp>
        <p:pic>
          <p:nvPicPr>
            <p:cNvPr id="35" name="Picture 34">
              <a:extLst>
                <a:ext uri="{FF2B5EF4-FFF2-40B4-BE49-F238E27FC236}">
                  <a16:creationId xmlns:a16="http://schemas.microsoft.com/office/drawing/2014/main" id="{43147FD5-2938-6244-B174-203CAA1585E2}"/>
                </a:ext>
              </a:extLst>
            </p:cNvPr>
            <p:cNvPicPr>
              <a:picLocks noChangeAspect="1"/>
            </p:cNvPicPr>
            <p:nvPr/>
          </p:nvPicPr>
          <p:blipFill>
            <a:blip r:embed="rId11"/>
            <a:stretch>
              <a:fillRect/>
            </a:stretch>
          </p:blipFill>
          <p:spPr>
            <a:xfrm>
              <a:off x="11216665" y="8417206"/>
              <a:ext cx="2647664" cy="2351779"/>
            </a:xfrm>
            <a:prstGeom prst="rect">
              <a:avLst/>
            </a:prstGeom>
          </p:spPr>
        </p:pic>
        <p:pic>
          <p:nvPicPr>
            <p:cNvPr id="3" name="Picture 2">
              <a:extLst>
                <a:ext uri="{FF2B5EF4-FFF2-40B4-BE49-F238E27FC236}">
                  <a16:creationId xmlns:a16="http://schemas.microsoft.com/office/drawing/2014/main" id="{E3CBB741-90BA-B942-A98F-9D11B9BEE1DD}"/>
                </a:ext>
              </a:extLst>
            </p:cNvPr>
            <p:cNvPicPr>
              <a:picLocks noChangeAspect="1"/>
            </p:cNvPicPr>
            <p:nvPr/>
          </p:nvPicPr>
          <p:blipFill>
            <a:blip r:embed="rId12"/>
            <a:stretch>
              <a:fillRect/>
            </a:stretch>
          </p:blipFill>
          <p:spPr>
            <a:xfrm>
              <a:off x="14022337" y="8397312"/>
              <a:ext cx="3263687" cy="2589498"/>
            </a:xfrm>
            <a:prstGeom prst="rect">
              <a:avLst/>
            </a:prstGeom>
          </p:spPr>
        </p:pic>
      </p:grpSp>
      <p:pic>
        <p:nvPicPr>
          <p:cNvPr id="27" name="Picture 26">
            <a:extLst>
              <a:ext uri="{FF2B5EF4-FFF2-40B4-BE49-F238E27FC236}">
                <a16:creationId xmlns:a16="http://schemas.microsoft.com/office/drawing/2014/main" id="{026287E9-6CB1-DA43-9D49-5AB1AB30FACD}"/>
              </a:ext>
            </a:extLst>
          </p:cNvPr>
          <p:cNvPicPr>
            <a:picLocks noChangeAspect="1"/>
          </p:cNvPicPr>
          <p:nvPr/>
        </p:nvPicPr>
        <p:blipFill>
          <a:blip r:embed="rId13"/>
          <a:stretch>
            <a:fillRect/>
          </a:stretch>
        </p:blipFill>
        <p:spPr>
          <a:xfrm>
            <a:off x="11060320" y="4494520"/>
            <a:ext cx="3823754" cy="1291534"/>
          </a:xfrm>
          <a:prstGeom prst="rect">
            <a:avLst/>
          </a:prstGeom>
        </p:spPr>
      </p:pic>
      <p:pic>
        <p:nvPicPr>
          <p:cNvPr id="41" name="Picture 40">
            <a:extLst>
              <a:ext uri="{FF2B5EF4-FFF2-40B4-BE49-F238E27FC236}">
                <a16:creationId xmlns:a16="http://schemas.microsoft.com/office/drawing/2014/main" id="{ABA88654-8D58-844D-B046-952837C17AAB}"/>
              </a:ext>
            </a:extLst>
          </p:cNvPr>
          <p:cNvPicPr>
            <a:picLocks noChangeAspect="1"/>
          </p:cNvPicPr>
          <p:nvPr/>
        </p:nvPicPr>
        <p:blipFill>
          <a:blip r:embed="rId14"/>
          <a:stretch>
            <a:fillRect/>
          </a:stretch>
        </p:blipFill>
        <p:spPr>
          <a:xfrm>
            <a:off x="11729661" y="6553514"/>
            <a:ext cx="3335059" cy="733542"/>
          </a:xfrm>
          <a:prstGeom prst="rect">
            <a:avLst/>
          </a:prstGeom>
        </p:spPr>
      </p:pic>
      <p:pic>
        <p:nvPicPr>
          <p:cNvPr id="46" name="Picture 45">
            <a:extLst>
              <a:ext uri="{FF2B5EF4-FFF2-40B4-BE49-F238E27FC236}">
                <a16:creationId xmlns:a16="http://schemas.microsoft.com/office/drawing/2014/main" id="{DABF739F-BC0D-F040-B914-F7A572740F50}"/>
              </a:ext>
            </a:extLst>
          </p:cNvPr>
          <p:cNvPicPr>
            <a:picLocks noChangeAspect="1"/>
          </p:cNvPicPr>
          <p:nvPr/>
        </p:nvPicPr>
        <p:blipFill>
          <a:blip r:embed="rId15"/>
          <a:stretch>
            <a:fillRect/>
          </a:stretch>
        </p:blipFill>
        <p:spPr>
          <a:xfrm>
            <a:off x="22283233" y="4387685"/>
            <a:ext cx="3683431" cy="2657007"/>
          </a:xfrm>
          <a:prstGeom prst="rect">
            <a:avLst/>
          </a:prstGeom>
        </p:spPr>
      </p:pic>
      <p:grpSp>
        <p:nvGrpSpPr>
          <p:cNvPr id="77" name="Group 76">
            <a:extLst>
              <a:ext uri="{FF2B5EF4-FFF2-40B4-BE49-F238E27FC236}">
                <a16:creationId xmlns:a16="http://schemas.microsoft.com/office/drawing/2014/main" id="{7E361E92-F680-E442-836A-6372BBC5E590}"/>
              </a:ext>
            </a:extLst>
          </p:cNvPr>
          <p:cNvGrpSpPr/>
          <p:nvPr/>
        </p:nvGrpSpPr>
        <p:grpSpPr>
          <a:xfrm>
            <a:off x="18142756" y="4443096"/>
            <a:ext cx="3842811" cy="8535667"/>
            <a:chOff x="18011378" y="3911780"/>
            <a:chExt cx="3842811" cy="8535667"/>
          </a:xfrm>
        </p:grpSpPr>
        <p:grpSp>
          <p:nvGrpSpPr>
            <p:cNvPr id="73" name="Group 72">
              <a:extLst>
                <a:ext uri="{FF2B5EF4-FFF2-40B4-BE49-F238E27FC236}">
                  <a16:creationId xmlns:a16="http://schemas.microsoft.com/office/drawing/2014/main" id="{D16DD465-E938-3442-985C-0E4855E9C7B2}"/>
                </a:ext>
              </a:extLst>
            </p:cNvPr>
            <p:cNvGrpSpPr/>
            <p:nvPr/>
          </p:nvGrpSpPr>
          <p:grpSpPr>
            <a:xfrm>
              <a:off x="18011378" y="3911780"/>
              <a:ext cx="3842811" cy="2726466"/>
              <a:chOff x="18011378" y="3911779"/>
              <a:chExt cx="4156030" cy="3087123"/>
            </a:xfrm>
          </p:grpSpPr>
          <p:pic>
            <p:nvPicPr>
              <p:cNvPr id="63" name="Picture 62">
                <a:extLst>
                  <a:ext uri="{FF2B5EF4-FFF2-40B4-BE49-F238E27FC236}">
                    <a16:creationId xmlns:a16="http://schemas.microsoft.com/office/drawing/2014/main" id="{3DD1BE8E-71B8-8B48-A11B-11B336B5DC42}"/>
                  </a:ext>
                </a:extLst>
              </p:cNvPr>
              <p:cNvPicPr>
                <a:picLocks noChangeAspect="1"/>
              </p:cNvPicPr>
              <p:nvPr/>
            </p:nvPicPr>
            <p:blipFill>
              <a:blip r:embed="rId16"/>
              <a:stretch>
                <a:fillRect/>
              </a:stretch>
            </p:blipFill>
            <p:spPr>
              <a:xfrm>
                <a:off x="18011378" y="3911779"/>
                <a:ext cx="4156030" cy="3087123"/>
              </a:xfrm>
              <a:prstGeom prst="rect">
                <a:avLst/>
              </a:prstGeom>
            </p:spPr>
          </p:pic>
          <p:sp>
            <p:nvSpPr>
              <p:cNvPr id="72" name="TextBox 71">
                <a:extLst>
                  <a:ext uri="{FF2B5EF4-FFF2-40B4-BE49-F238E27FC236}">
                    <a16:creationId xmlns:a16="http://schemas.microsoft.com/office/drawing/2014/main" id="{2B73BEEC-A689-A54B-95F5-15211B5B6498}"/>
                  </a:ext>
                </a:extLst>
              </p:cNvPr>
              <p:cNvSpPr txBox="1"/>
              <p:nvPr/>
            </p:nvSpPr>
            <p:spPr>
              <a:xfrm>
                <a:off x="20145542" y="4026001"/>
                <a:ext cx="1872810" cy="341961"/>
              </a:xfrm>
              <a:prstGeom prst="rect">
                <a:avLst/>
              </a:prstGeom>
              <a:noFill/>
            </p:spPr>
            <p:txBody>
              <a:bodyPr wrap="square" rtlCol="0">
                <a:spAutoFit/>
              </a:bodyPr>
              <a:lstStyle/>
              <a:p>
                <a:r>
                  <a:rPr lang="en-US" sz="1400" b="1" dirty="0"/>
                  <a:t>MSE, w/o smoothing</a:t>
                </a:r>
              </a:p>
            </p:txBody>
          </p:sp>
        </p:grpSp>
        <p:grpSp>
          <p:nvGrpSpPr>
            <p:cNvPr id="75" name="Group 74">
              <a:extLst>
                <a:ext uri="{FF2B5EF4-FFF2-40B4-BE49-F238E27FC236}">
                  <a16:creationId xmlns:a16="http://schemas.microsoft.com/office/drawing/2014/main" id="{3FC7BE6D-0912-D948-8956-CDE5A40AB1F5}"/>
                </a:ext>
              </a:extLst>
            </p:cNvPr>
            <p:cNvGrpSpPr/>
            <p:nvPr/>
          </p:nvGrpSpPr>
          <p:grpSpPr>
            <a:xfrm>
              <a:off x="18033399" y="6679839"/>
              <a:ext cx="3820790" cy="2795876"/>
              <a:chOff x="22195586" y="3923348"/>
              <a:chExt cx="4149402" cy="3078347"/>
            </a:xfrm>
          </p:grpSpPr>
          <p:pic>
            <p:nvPicPr>
              <p:cNvPr id="74" name="Picture 73">
                <a:extLst>
                  <a:ext uri="{FF2B5EF4-FFF2-40B4-BE49-F238E27FC236}">
                    <a16:creationId xmlns:a16="http://schemas.microsoft.com/office/drawing/2014/main" id="{8CA54DD4-AA92-BB44-9AB2-E85AC59C23A1}"/>
                  </a:ext>
                </a:extLst>
              </p:cNvPr>
              <p:cNvPicPr>
                <a:picLocks noChangeAspect="1"/>
              </p:cNvPicPr>
              <p:nvPr/>
            </p:nvPicPr>
            <p:blipFill>
              <a:blip r:embed="rId17"/>
              <a:stretch>
                <a:fillRect/>
              </a:stretch>
            </p:blipFill>
            <p:spPr>
              <a:xfrm>
                <a:off x="22195586" y="3923348"/>
                <a:ext cx="4149402" cy="3078347"/>
              </a:xfrm>
              <a:prstGeom prst="rect">
                <a:avLst/>
              </a:prstGeom>
            </p:spPr>
          </p:pic>
          <p:sp>
            <p:nvSpPr>
              <p:cNvPr id="79" name="TextBox 78">
                <a:extLst>
                  <a:ext uri="{FF2B5EF4-FFF2-40B4-BE49-F238E27FC236}">
                    <a16:creationId xmlns:a16="http://schemas.microsoft.com/office/drawing/2014/main" id="{34F5628C-9807-4C45-8A61-7BDD96687CE5}"/>
                  </a:ext>
                </a:extLst>
              </p:cNvPr>
              <p:cNvSpPr txBox="1"/>
              <p:nvPr/>
            </p:nvSpPr>
            <p:spPr>
              <a:xfrm>
                <a:off x="24200553" y="4044486"/>
                <a:ext cx="2105494" cy="316410"/>
              </a:xfrm>
              <a:prstGeom prst="rect">
                <a:avLst/>
              </a:prstGeom>
              <a:noFill/>
            </p:spPr>
            <p:txBody>
              <a:bodyPr wrap="square" rtlCol="0">
                <a:spAutoFit/>
              </a:bodyPr>
              <a:lstStyle/>
              <a:p>
                <a:r>
                  <a:rPr lang="en-US" sz="1400" b="1" dirty="0"/>
                  <a:t>MSE, with smoothing</a:t>
                </a:r>
              </a:p>
            </p:txBody>
          </p:sp>
        </p:grpSp>
        <p:grpSp>
          <p:nvGrpSpPr>
            <p:cNvPr id="76" name="Group 75">
              <a:extLst>
                <a:ext uri="{FF2B5EF4-FFF2-40B4-BE49-F238E27FC236}">
                  <a16:creationId xmlns:a16="http://schemas.microsoft.com/office/drawing/2014/main" id="{476D8685-3215-F642-80FC-95EE3F201F90}"/>
                </a:ext>
              </a:extLst>
            </p:cNvPr>
            <p:cNvGrpSpPr/>
            <p:nvPr/>
          </p:nvGrpSpPr>
          <p:grpSpPr>
            <a:xfrm>
              <a:off x="18021546" y="9536068"/>
              <a:ext cx="3832643" cy="2911379"/>
              <a:chOff x="17768857" y="7093122"/>
              <a:chExt cx="4221334" cy="3148887"/>
            </a:xfrm>
          </p:grpSpPr>
          <p:pic>
            <p:nvPicPr>
              <p:cNvPr id="47" name="Picture 46">
                <a:extLst>
                  <a:ext uri="{FF2B5EF4-FFF2-40B4-BE49-F238E27FC236}">
                    <a16:creationId xmlns:a16="http://schemas.microsoft.com/office/drawing/2014/main" id="{67CED873-8A54-2E45-9D5C-1EA9E6EB31BA}"/>
                  </a:ext>
                </a:extLst>
              </p:cNvPr>
              <p:cNvPicPr>
                <a:picLocks noChangeAspect="1"/>
              </p:cNvPicPr>
              <p:nvPr/>
            </p:nvPicPr>
            <p:blipFill>
              <a:blip r:embed="rId18"/>
              <a:stretch>
                <a:fillRect/>
              </a:stretch>
            </p:blipFill>
            <p:spPr>
              <a:xfrm>
                <a:off x="17768857" y="7093122"/>
                <a:ext cx="4221334" cy="3148887"/>
              </a:xfrm>
              <a:prstGeom prst="rect">
                <a:avLst/>
              </a:prstGeom>
            </p:spPr>
          </p:pic>
          <p:sp>
            <p:nvSpPr>
              <p:cNvPr id="81" name="TextBox 80">
                <a:extLst>
                  <a:ext uri="{FF2B5EF4-FFF2-40B4-BE49-F238E27FC236}">
                    <a16:creationId xmlns:a16="http://schemas.microsoft.com/office/drawing/2014/main" id="{739F8970-33C2-3342-B533-2FAC3ADDFD78}"/>
                  </a:ext>
                </a:extLst>
              </p:cNvPr>
              <p:cNvSpPr txBox="1"/>
              <p:nvPr/>
            </p:nvSpPr>
            <p:spPr>
              <a:xfrm>
                <a:off x="19815329" y="7237748"/>
                <a:ext cx="2151128" cy="332885"/>
              </a:xfrm>
              <a:prstGeom prst="rect">
                <a:avLst/>
              </a:prstGeom>
              <a:noFill/>
            </p:spPr>
            <p:txBody>
              <a:bodyPr wrap="square" rtlCol="0">
                <a:spAutoFit/>
              </a:bodyPr>
              <a:lstStyle/>
              <a:p>
                <a:r>
                  <a:rPr lang="en-US" sz="1400" b="1" dirty="0"/>
                  <a:t>Shrug, with smoothing</a:t>
                </a:r>
              </a:p>
            </p:txBody>
          </p:sp>
        </p:grpSp>
      </p:grpSp>
      <p:sp>
        <p:nvSpPr>
          <p:cNvPr id="84" name="TextBox 83">
            <a:extLst>
              <a:ext uri="{FF2B5EF4-FFF2-40B4-BE49-F238E27FC236}">
                <a16:creationId xmlns:a16="http://schemas.microsoft.com/office/drawing/2014/main" id="{82F6C800-C437-5449-B4BE-6AF3ED054314}"/>
              </a:ext>
            </a:extLst>
          </p:cNvPr>
          <p:cNvSpPr txBox="1"/>
          <p:nvPr/>
        </p:nvSpPr>
        <p:spPr>
          <a:xfrm>
            <a:off x="18157446" y="3753877"/>
            <a:ext cx="3813432" cy="707886"/>
          </a:xfrm>
          <a:prstGeom prst="rect">
            <a:avLst/>
          </a:prstGeom>
          <a:noFill/>
        </p:spPr>
        <p:txBody>
          <a:bodyPr wrap="square" rtlCol="0">
            <a:spAutoFit/>
          </a:bodyPr>
          <a:lstStyle/>
          <a:p>
            <a:pPr algn="ctr"/>
            <a:r>
              <a:rPr lang="en-US" sz="2000" b="1" dirty="0"/>
              <a:t>Plot of load influx of test set against predicted </a:t>
            </a:r>
          </a:p>
        </p:txBody>
      </p:sp>
      <p:sp>
        <p:nvSpPr>
          <p:cNvPr id="85" name="TextBox 84">
            <a:extLst>
              <a:ext uri="{FF2B5EF4-FFF2-40B4-BE49-F238E27FC236}">
                <a16:creationId xmlns:a16="http://schemas.microsoft.com/office/drawing/2014/main" id="{DF12BCAF-677C-7C4F-83F8-3B4633E1D41E}"/>
              </a:ext>
            </a:extLst>
          </p:cNvPr>
          <p:cNvSpPr txBox="1"/>
          <p:nvPr/>
        </p:nvSpPr>
        <p:spPr>
          <a:xfrm>
            <a:off x="22238788" y="3903291"/>
            <a:ext cx="3813432" cy="400110"/>
          </a:xfrm>
          <a:prstGeom prst="rect">
            <a:avLst/>
          </a:prstGeom>
          <a:noFill/>
        </p:spPr>
        <p:txBody>
          <a:bodyPr wrap="square" rtlCol="0">
            <a:spAutoFit/>
          </a:bodyPr>
          <a:lstStyle/>
          <a:p>
            <a:pPr algn="ctr"/>
            <a:r>
              <a:rPr lang="en-US" sz="2000" b="1" dirty="0"/>
              <a:t>Visualization of smoothed y-labels</a:t>
            </a:r>
          </a:p>
        </p:txBody>
      </p:sp>
      <p:sp>
        <p:nvSpPr>
          <p:cNvPr id="87" name="TextBox 86">
            <a:extLst>
              <a:ext uri="{FF2B5EF4-FFF2-40B4-BE49-F238E27FC236}">
                <a16:creationId xmlns:a16="http://schemas.microsoft.com/office/drawing/2014/main" id="{35089B89-1FC9-7D42-934B-980ADCB37A0E}"/>
              </a:ext>
            </a:extLst>
          </p:cNvPr>
          <p:cNvSpPr txBox="1"/>
          <p:nvPr/>
        </p:nvSpPr>
        <p:spPr>
          <a:xfrm>
            <a:off x="18171449" y="13155521"/>
            <a:ext cx="364700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All X-inputs are normalized between 0 and 1. </a:t>
            </a:r>
          </a:p>
          <a:p>
            <a:pPr marL="342900" indent="-342900">
              <a:buFont typeface="Arial" panose="020B0604020202020204" pitchFamily="34" charset="0"/>
              <a:buChar char="•"/>
            </a:pPr>
            <a:endParaRPr lang="en-US" sz="2000" dirty="0">
              <a:latin typeface="Helvetica" pitchFamily="2" charset="0"/>
            </a:endParaRPr>
          </a:p>
        </p:txBody>
      </p:sp>
      <p:sp>
        <p:nvSpPr>
          <p:cNvPr id="88" name="TextBox 87">
            <a:extLst>
              <a:ext uri="{FF2B5EF4-FFF2-40B4-BE49-F238E27FC236}">
                <a16:creationId xmlns:a16="http://schemas.microsoft.com/office/drawing/2014/main" id="{BE8BEEAD-4C80-504C-8E68-6548A20F0E29}"/>
              </a:ext>
            </a:extLst>
          </p:cNvPr>
          <p:cNvSpPr txBox="1"/>
          <p:nvPr/>
        </p:nvSpPr>
        <p:spPr>
          <a:xfrm>
            <a:off x="22358609" y="9600453"/>
            <a:ext cx="3647003"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Smoothing reduces spikes in erratic data.</a:t>
            </a:r>
          </a:p>
          <a:p>
            <a:pPr marL="342900" indent="-342900">
              <a:buFont typeface="Arial" panose="020B0604020202020204" pitchFamily="34" charset="0"/>
              <a:buChar char="•"/>
            </a:pPr>
            <a:r>
              <a:rPr lang="en-US" sz="2000" dirty="0">
                <a:latin typeface="Helvetica" pitchFamily="2" charset="0"/>
              </a:rPr>
              <a:t>Shrug loss further reduces penalty; effective in outliers and detecting spikes.</a:t>
            </a:r>
          </a:p>
          <a:p>
            <a:pPr marL="342900" indent="-342900">
              <a:buFont typeface="Arial" panose="020B0604020202020204" pitchFamily="34" charset="0"/>
              <a:buChar char="•"/>
            </a:pPr>
            <a:r>
              <a:rPr lang="en-US" sz="2000" dirty="0">
                <a:latin typeface="Helvetica" pitchFamily="2" charset="0"/>
              </a:rPr>
              <a:t>Less effective in predicting actual magnitude.</a:t>
            </a:r>
          </a:p>
        </p:txBody>
      </p:sp>
    </p:spTree>
    <p:extLst>
      <p:ext uri="{BB962C8B-B14F-4D97-AF65-F5344CB8AC3E}">
        <p14:creationId xmlns:p14="http://schemas.microsoft.com/office/powerpoint/2010/main" val="165278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44450">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58947</TotalTime>
  <Words>564</Words>
  <Application>Microsoft Macintosh PowerPoint</Application>
  <PresentationFormat>Custom</PresentationFormat>
  <Paragraphs>138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Garamond</vt:lpstr>
      <vt:lpstr>Helvetica</vt:lpstr>
      <vt:lpstr>Helvetica Light</vt:lpstr>
      <vt:lpstr>Office Theme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Dian Ang Yap</cp:lastModifiedBy>
  <cp:revision>813</cp:revision>
  <cp:lastPrinted>2018-12-04T06:57:58Z</cp:lastPrinted>
  <dcterms:created xsi:type="dcterms:W3CDTF">2014-03-26T18:56:18Z</dcterms:created>
  <dcterms:modified xsi:type="dcterms:W3CDTF">2018-12-10T08:41:11Z</dcterms:modified>
</cp:coreProperties>
</file>